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7" r:id="rId2"/>
    <p:sldId id="308" r:id="rId3"/>
    <p:sldId id="309" r:id="rId4"/>
    <p:sldId id="310" r:id="rId5"/>
    <p:sldId id="311" r:id="rId6"/>
    <p:sldId id="322" r:id="rId7"/>
    <p:sldId id="323" r:id="rId8"/>
    <p:sldId id="324" r:id="rId9"/>
    <p:sldId id="325" r:id="rId10"/>
    <p:sldId id="427" r:id="rId11"/>
    <p:sldId id="428" r:id="rId12"/>
    <p:sldId id="459" r:id="rId13"/>
    <p:sldId id="445" r:id="rId14"/>
    <p:sldId id="419" r:id="rId15"/>
    <p:sldId id="460" r:id="rId16"/>
    <p:sldId id="429" r:id="rId17"/>
    <p:sldId id="430" r:id="rId18"/>
    <p:sldId id="453" r:id="rId19"/>
    <p:sldId id="451" r:id="rId20"/>
    <p:sldId id="454" r:id="rId21"/>
    <p:sldId id="455" r:id="rId22"/>
    <p:sldId id="456" r:id="rId23"/>
    <p:sldId id="457" r:id="rId24"/>
    <p:sldId id="458" r:id="rId25"/>
    <p:sldId id="312" r:id="rId26"/>
    <p:sldId id="314" r:id="rId27"/>
    <p:sldId id="313" r:id="rId28"/>
    <p:sldId id="315" r:id="rId29"/>
    <p:sldId id="316" r:id="rId30"/>
    <p:sldId id="317" r:id="rId31"/>
    <p:sldId id="333" r:id="rId32"/>
    <p:sldId id="334" r:id="rId33"/>
    <p:sldId id="335" r:id="rId34"/>
    <p:sldId id="432" r:id="rId35"/>
    <p:sldId id="340" r:id="rId36"/>
    <p:sldId id="318" r:id="rId37"/>
    <p:sldId id="355" r:id="rId38"/>
    <p:sldId id="353" r:id="rId39"/>
    <p:sldId id="354" r:id="rId40"/>
    <p:sldId id="345" r:id="rId41"/>
    <p:sldId id="359" r:id="rId42"/>
    <p:sldId id="390" r:id="rId43"/>
    <p:sldId id="319" r:id="rId44"/>
    <p:sldId id="362" r:id="rId45"/>
    <p:sldId id="413" r:id="rId46"/>
    <p:sldId id="414" r:id="rId47"/>
    <p:sldId id="415" r:id="rId48"/>
    <p:sldId id="46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AFD5C-014D-4368-9815-468EBF1FE500}"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70599F-9AE3-44E1-8A6E-212E754937F9}" type="slidenum">
              <a:rPr lang="en-US" smtClean="0"/>
              <a:t>‹#›</a:t>
            </a:fld>
            <a:endParaRPr lang="en-US"/>
          </a:p>
        </p:txBody>
      </p:sp>
    </p:spTree>
    <p:extLst>
      <p:ext uri="{BB962C8B-B14F-4D97-AF65-F5344CB8AC3E}">
        <p14:creationId xmlns:p14="http://schemas.microsoft.com/office/powerpoint/2010/main" val="1329766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87960F-4895-4FA3-93D6-46E7FEC75F1B}" type="slidenum">
              <a:rPr lang="en-US" smtClean="0"/>
              <a:t>8</a:t>
            </a:fld>
            <a:endParaRPr lang="en-US" dirty="0"/>
          </a:p>
        </p:txBody>
      </p:sp>
    </p:spTree>
    <p:extLst>
      <p:ext uri="{BB962C8B-B14F-4D97-AF65-F5344CB8AC3E}">
        <p14:creationId xmlns:p14="http://schemas.microsoft.com/office/powerpoint/2010/main" val="1310552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87960F-4895-4FA3-93D6-46E7FEC75F1B}" type="slidenum">
              <a:rPr lang="en-US" smtClean="0"/>
              <a:t>37</a:t>
            </a:fld>
            <a:endParaRPr lang="en-US"/>
          </a:p>
        </p:txBody>
      </p:sp>
    </p:spTree>
    <p:extLst>
      <p:ext uri="{BB962C8B-B14F-4D97-AF65-F5344CB8AC3E}">
        <p14:creationId xmlns:p14="http://schemas.microsoft.com/office/powerpoint/2010/main" val="2907588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5" name="Slide Number Placeholder 4"/>
          <p:cNvSpPr>
            <a:spLocks noGrp="1"/>
          </p:cNvSpPr>
          <p:nvPr>
            <p:ph type="sldNum" sz="quarter" idx="10"/>
          </p:nvPr>
        </p:nvSpPr>
        <p:spPr/>
        <p:txBody>
          <a:bodyPr/>
          <a:lstStyle/>
          <a:p>
            <a:fld id="{E587960F-4895-4FA3-93D6-46E7FEC75F1B}" type="slidenum">
              <a:rPr lang="en-US" smtClean="0"/>
              <a:t>41</a:t>
            </a:fld>
            <a:endParaRPr lang="en-US"/>
          </a:p>
        </p:txBody>
      </p:sp>
    </p:spTree>
    <p:extLst>
      <p:ext uri="{BB962C8B-B14F-4D97-AF65-F5344CB8AC3E}">
        <p14:creationId xmlns:p14="http://schemas.microsoft.com/office/powerpoint/2010/main" val="3488025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5" name="Slide Number Placeholder 4"/>
          <p:cNvSpPr>
            <a:spLocks noGrp="1"/>
          </p:cNvSpPr>
          <p:nvPr>
            <p:ph type="sldNum" sz="quarter" idx="10"/>
          </p:nvPr>
        </p:nvSpPr>
        <p:spPr/>
        <p:txBody>
          <a:bodyPr/>
          <a:lstStyle/>
          <a:p>
            <a:fld id="{E587960F-4895-4FA3-93D6-46E7FEC75F1B}" type="slidenum">
              <a:rPr lang="en-US" smtClean="0"/>
              <a:t>42</a:t>
            </a:fld>
            <a:endParaRPr lang="en-US"/>
          </a:p>
        </p:txBody>
      </p:sp>
    </p:spTree>
    <p:extLst>
      <p:ext uri="{BB962C8B-B14F-4D97-AF65-F5344CB8AC3E}">
        <p14:creationId xmlns:p14="http://schemas.microsoft.com/office/powerpoint/2010/main" val="3488025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7960F-4895-4FA3-93D6-46E7FEC75F1B}" type="slidenum">
              <a:rPr lang="en-US" smtClean="0"/>
              <a:t>44</a:t>
            </a:fld>
            <a:endParaRPr lang="en-US"/>
          </a:p>
        </p:txBody>
      </p:sp>
    </p:spTree>
    <p:extLst>
      <p:ext uri="{BB962C8B-B14F-4D97-AF65-F5344CB8AC3E}">
        <p14:creationId xmlns:p14="http://schemas.microsoft.com/office/powerpoint/2010/main" val="1000379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87960F-4895-4FA3-93D6-46E7FEC75F1B}" type="slidenum">
              <a:rPr lang="en-US" smtClean="0"/>
              <a:t>9</a:t>
            </a:fld>
            <a:endParaRPr lang="en-US"/>
          </a:p>
        </p:txBody>
      </p:sp>
    </p:spTree>
    <p:extLst>
      <p:ext uri="{BB962C8B-B14F-4D97-AF65-F5344CB8AC3E}">
        <p14:creationId xmlns:p14="http://schemas.microsoft.com/office/powerpoint/2010/main" val="1310552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87960F-4895-4FA3-93D6-46E7FEC75F1B}" type="slidenum">
              <a:rPr lang="en-US" smtClean="0"/>
              <a:t>12</a:t>
            </a:fld>
            <a:endParaRPr lang="en-US"/>
          </a:p>
        </p:txBody>
      </p:sp>
    </p:spTree>
    <p:extLst>
      <p:ext uri="{BB962C8B-B14F-4D97-AF65-F5344CB8AC3E}">
        <p14:creationId xmlns:p14="http://schemas.microsoft.com/office/powerpoint/2010/main" val="136712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87960F-4895-4FA3-93D6-46E7FEC75F1B}" type="slidenum">
              <a:rPr lang="en-US" smtClean="0"/>
              <a:t>13</a:t>
            </a:fld>
            <a:endParaRPr lang="en-US"/>
          </a:p>
        </p:txBody>
      </p:sp>
    </p:spTree>
    <p:extLst>
      <p:ext uri="{BB962C8B-B14F-4D97-AF65-F5344CB8AC3E}">
        <p14:creationId xmlns:p14="http://schemas.microsoft.com/office/powerpoint/2010/main" val="106677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87960F-4895-4FA3-93D6-46E7FEC75F1B}" type="slidenum">
              <a:rPr lang="en-US" smtClean="0"/>
              <a:t>17</a:t>
            </a:fld>
            <a:endParaRPr lang="en-US"/>
          </a:p>
        </p:txBody>
      </p:sp>
    </p:spTree>
    <p:extLst>
      <p:ext uri="{BB962C8B-B14F-4D97-AF65-F5344CB8AC3E}">
        <p14:creationId xmlns:p14="http://schemas.microsoft.com/office/powerpoint/2010/main" val="3327970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87960F-4895-4FA3-93D6-46E7FEC75F1B}" type="slidenum">
              <a:rPr lang="en-US" smtClean="0"/>
              <a:t>20</a:t>
            </a:fld>
            <a:endParaRPr lang="en-US"/>
          </a:p>
        </p:txBody>
      </p:sp>
    </p:spTree>
    <p:extLst>
      <p:ext uri="{BB962C8B-B14F-4D97-AF65-F5344CB8AC3E}">
        <p14:creationId xmlns:p14="http://schemas.microsoft.com/office/powerpoint/2010/main" val="2196705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87960F-4895-4FA3-93D6-46E7FEC75F1B}" type="slidenum">
              <a:rPr lang="en-US" smtClean="0"/>
              <a:t>32</a:t>
            </a:fld>
            <a:endParaRPr lang="en-US" dirty="0"/>
          </a:p>
        </p:txBody>
      </p:sp>
    </p:spTree>
    <p:extLst>
      <p:ext uri="{BB962C8B-B14F-4D97-AF65-F5344CB8AC3E}">
        <p14:creationId xmlns:p14="http://schemas.microsoft.com/office/powerpoint/2010/main" val="130005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A59EF-5D06-459B-8F95-55BD3BC5D2CC}" type="slidenum">
              <a:rPr lang="en-US" smtClean="0"/>
              <a:t>33</a:t>
            </a:fld>
            <a:endParaRPr lang="en-US" dirty="0"/>
          </a:p>
        </p:txBody>
      </p:sp>
    </p:spTree>
    <p:extLst>
      <p:ext uri="{BB962C8B-B14F-4D97-AF65-F5344CB8AC3E}">
        <p14:creationId xmlns:p14="http://schemas.microsoft.com/office/powerpoint/2010/main" val="2884944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87960F-4895-4FA3-93D6-46E7FEC75F1B}" type="slidenum">
              <a:rPr lang="en-US" smtClean="0"/>
              <a:t>35</a:t>
            </a:fld>
            <a:endParaRPr lang="en-US"/>
          </a:p>
        </p:txBody>
      </p:sp>
    </p:spTree>
    <p:extLst>
      <p:ext uri="{BB962C8B-B14F-4D97-AF65-F5344CB8AC3E}">
        <p14:creationId xmlns:p14="http://schemas.microsoft.com/office/powerpoint/2010/main" val="759946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9982-8FA9-37A1-126A-AA50BCD065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6CCDD3-B884-86C4-5B28-BB6A6420FA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E5A2B7-CD87-C332-FBC5-8F9012CD1DEC}"/>
              </a:ext>
            </a:extLst>
          </p:cNvPr>
          <p:cNvSpPr>
            <a:spLocks noGrp="1"/>
          </p:cNvSpPr>
          <p:nvPr>
            <p:ph type="dt" sz="half" idx="10"/>
          </p:nvPr>
        </p:nvSpPr>
        <p:spPr/>
        <p:txBody>
          <a:bodyPr/>
          <a:lstStyle/>
          <a:p>
            <a:fld id="{34EE4AC1-1078-41F7-ACE4-E4FBE8974E99}" type="datetimeFigureOut">
              <a:rPr lang="en-US" smtClean="0"/>
              <a:t>8/20/2024</a:t>
            </a:fld>
            <a:endParaRPr lang="en-US"/>
          </a:p>
        </p:txBody>
      </p:sp>
      <p:sp>
        <p:nvSpPr>
          <p:cNvPr id="5" name="Footer Placeholder 4">
            <a:extLst>
              <a:ext uri="{FF2B5EF4-FFF2-40B4-BE49-F238E27FC236}">
                <a16:creationId xmlns:a16="http://schemas.microsoft.com/office/drawing/2014/main" id="{9441639E-408A-E8F9-C701-8761EB36A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967E8-0883-A703-F100-503859BAED2C}"/>
              </a:ext>
            </a:extLst>
          </p:cNvPr>
          <p:cNvSpPr>
            <a:spLocks noGrp="1"/>
          </p:cNvSpPr>
          <p:nvPr>
            <p:ph type="sldNum" sz="quarter" idx="12"/>
          </p:nvPr>
        </p:nvSpPr>
        <p:spPr/>
        <p:txBody>
          <a:bodyPr/>
          <a:lstStyle/>
          <a:p>
            <a:fld id="{7B06A245-CFB1-4E3A-81FA-9EE7AEB206AB}" type="slidenum">
              <a:rPr lang="en-US" smtClean="0"/>
              <a:t>‹#›</a:t>
            </a:fld>
            <a:endParaRPr lang="en-US"/>
          </a:p>
        </p:txBody>
      </p:sp>
    </p:spTree>
    <p:extLst>
      <p:ext uri="{BB962C8B-B14F-4D97-AF65-F5344CB8AC3E}">
        <p14:creationId xmlns:p14="http://schemas.microsoft.com/office/powerpoint/2010/main" val="4248654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FF88-C72E-6DFD-F39E-96AF7D05EB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56669-8764-8226-3483-50B6BB63BA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7AE8C-13FC-D871-55EA-CCB24EC54235}"/>
              </a:ext>
            </a:extLst>
          </p:cNvPr>
          <p:cNvSpPr>
            <a:spLocks noGrp="1"/>
          </p:cNvSpPr>
          <p:nvPr>
            <p:ph type="dt" sz="half" idx="10"/>
          </p:nvPr>
        </p:nvSpPr>
        <p:spPr/>
        <p:txBody>
          <a:bodyPr/>
          <a:lstStyle/>
          <a:p>
            <a:fld id="{34EE4AC1-1078-41F7-ACE4-E4FBE8974E99}" type="datetimeFigureOut">
              <a:rPr lang="en-US" smtClean="0"/>
              <a:t>8/20/2024</a:t>
            </a:fld>
            <a:endParaRPr lang="en-US"/>
          </a:p>
        </p:txBody>
      </p:sp>
      <p:sp>
        <p:nvSpPr>
          <p:cNvPr id="5" name="Footer Placeholder 4">
            <a:extLst>
              <a:ext uri="{FF2B5EF4-FFF2-40B4-BE49-F238E27FC236}">
                <a16:creationId xmlns:a16="http://schemas.microsoft.com/office/drawing/2014/main" id="{D33A4937-9F77-6BB8-15CC-904B91D68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72167-F41E-2303-C672-7CDD5B4BAF3D}"/>
              </a:ext>
            </a:extLst>
          </p:cNvPr>
          <p:cNvSpPr>
            <a:spLocks noGrp="1"/>
          </p:cNvSpPr>
          <p:nvPr>
            <p:ph type="sldNum" sz="quarter" idx="12"/>
          </p:nvPr>
        </p:nvSpPr>
        <p:spPr/>
        <p:txBody>
          <a:bodyPr/>
          <a:lstStyle/>
          <a:p>
            <a:fld id="{7B06A245-CFB1-4E3A-81FA-9EE7AEB206AB}" type="slidenum">
              <a:rPr lang="en-US" smtClean="0"/>
              <a:t>‹#›</a:t>
            </a:fld>
            <a:endParaRPr lang="en-US"/>
          </a:p>
        </p:txBody>
      </p:sp>
    </p:spTree>
    <p:extLst>
      <p:ext uri="{BB962C8B-B14F-4D97-AF65-F5344CB8AC3E}">
        <p14:creationId xmlns:p14="http://schemas.microsoft.com/office/powerpoint/2010/main" val="569516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A7AD7B-F5E7-BCF5-4FF1-B981ADD84B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876418-19A3-7E18-437E-90FECBAF38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A513C5-19FB-299B-EA68-5E574F798C23}"/>
              </a:ext>
            </a:extLst>
          </p:cNvPr>
          <p:cNvSpPr>
            <a:spLocks noGrp="1"/>
          </p:cNvSpPr>
          <p:nvPr>
            <p:ph type="dt" sz="half" idx="10"/>
          </p:nvPr>
        </p:nvSpPr>
        <p:spPr/>
        <p:txBody>
          <a:bodyPr/>
          <a:lstStyle/>
          <a:p>
            <a:fld id="{34EE4AC1-1078-41F7-ACE4-E4FBE8974E99}" type="datetimeFigureOut">
              <a:rPr lang="en-US" smtClean="0"/>
              <a:t>8/20/2024</a:t>
            </a:fld>
            <a:endParaRPr lang="en-US"/>
          </a:p>
        </p:txBody>
      </p:sp>
      <p:sp>
        <p:nvSpPr>
          <p:cNvPr id="5" name="Footer Placeholder 4">
            <a:extLst>
              <a:ext uri="{FF2B5EF4-FFF2-40B4-BE49-F238E27FC236}">
                <a16:creationId xmlns:a16="http://schemas.microsoft.com/office/drawing/2014/main" id="{8914BE23-EC2F-326B-4A3D-39D3B4F0D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AD9E9-A7D4-B3AF-CCA6-64715EC8BB31}"/>
              </a:ext>
            </a:extLst>
          </p:cNvPr>
          <p:cNvSpPr>
            <a:spLocks noGrp="1"/>
          </p:cNvSpPr>
          <p:nvPr>
            <p:ph type="sldNum" sz="quarter" idx="12"/>
          </p:nvPr>
        </p:nvSpPr>
        <p:spPr/>
        <p:txBody>
          <a:bodyPr/>
          <a:lstStyle/>
          <a:p>
            <a:fld id="{7B06A245-CFB1-4E3A-81FA-9EE7AEB206AB}" type="slidenum">
              <a:rPr lang="en-US" smtClean="0"/>
              <a:t>‹#›</a:t>
            </a:fld>
            <a:endParaRPr lang="en-US"/>
          </a:p>
        </p:txBody>
      </p:sp>
    </p:spTree>
    <p:extLst>
      <p:ext uri="{BB962C8B-B14F-4D97-AF65-F5344CB8AC3E}">
        <p14:creationId xmlns:p14="http://schemas.microsoft.com/office/powerpoint/2010/main" val="4131380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D2B3F087-05BB-47F2-9BDF-67AF226A71FF}" type="datetime1">
              <a:rPr lang="en-US" smtClean="0"/>
              <a:t>8/20/2024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2150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85BFD-D918-ED6A-47C4-08620DCF9B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3C0E4A-2B28-6355-6D3D-C6607AB83F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1385-7A77-DF9C-3D4F-76675553AF95}"/>
              </a:ext>
            </a:extLst>
          </p:cNvPr>
          <p:cNvSpPr>
            <a:spLocks noGrp="1"/>
          </p:cNvSpPr>
          <p:nvPr>
            <p:ph type="dt" sz="half" idx="10"/>
          </p:nvPr>
        </p:nvSpPr>
        <p:spPr/>
        <p:txBody>
          <a:bodyPr/>
          <a:lstStyle/>
          <a:p>
            <a:fld id="{34EE4AC1-1078-41F7-ACE4-E4FBE8974E99}" type="datetimeFigureOut">
              <a:rPr lang="en-US" smtClean="0"/>
              <a:t>8/20/2024</a:t>
            </a:fld>
            <a:endParaRPr lang="en-US"/>
          </a:p>
        </p:txBody>
      </p:sp>
      <p:sp>
        <p:nvSpPr>
          <p:cNvPr id="5" name="Footer Placeholder 4">
            <a:extLst>
              <a:ext uri="{FF2B5EF4-FFF2-40B4-BE49-F238E27FC236}">
                <a16:creationId xmlns:a16="http://schemas.microsoft.com/office/drawing/2014/main" id="{278245DF-1AF4-7F3D-E55A-3C5B6F5E8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C4CE9C-F098-B051-0D24-FA36EE2AFC2A}"/>
              </a:ext>
            </a:extLst>
          </p:cNvPr>
          <p:cNvSpPr>
            <a:spLocks noGrp="1"/>
          </p:cNvSpPr>
          <p:nvPr>
            <p:ph type="sldNum" sz="quarter" idx="12"/>
          </p:nvPr>
        </p:nvSpPr>
        <p:spPr/>
        <p:txBody>
          <a:bodyPr/>
          <a:lstStyle/>
          <a:p>
            <a:fld id="{7B06A245-CFB1-4E3A-81FA-9EE7AEB206AB}" type="slidenum">
              <a:rPr lang="en-US" smtClean="0"/>
              <a:t>‹#›</a:t>
            </a:fld>
            <a:endParaRPr lang="en-US"/>
          </a:p>
        </p:txBody>
      </p:sp>
    </p:spTree>
    <p:extLst>
      <p:ext uri="{BB962C8B-B14F-4D97-AF65-F5344CB8AC3E}">
        <p14:creationId xmlns:p14="http://schemas.microsoft.com/office/powerpoint/2010/main" val="174334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FBBE0-B862-D81B-BC32-B68A8CBC5C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89CDA6-7019-53A9-90F9-0B74719B98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66E983-E4D2-573D-CAC7-9010FC924C9C}"/>
              </a:ext>
            </a:extLst>
          </p:cNvPr>
          <p:cNvSpPr>
            <a:spLocks noGrp="1"/>
          </p:cNvSpPr>
          <p:nvPr>
            <p:ph type="dt" sz="half" idx="10"/>
          </p:nvPr>
        </p:nvSpPr>
        <p:spPr/>
        <p:txBody>
          <a:bodyPr/>
          <a:lstStyle/>
          <a:p>
            <a:fld id="{34EE4AC1-1078-41F7-ACE4-E4FBE8974E99}" type="datetimeFigureOut">
              <a:rPr lang="en-US" smtClean="0"/>
              <a:t>8/20/2024</a:t>
            </a:fld>
            <a:endParaRPr lang="en-US"/>
          </a:p>
        </p:txBody>
      </p:sp>
      <p:sp>
        <p:nvSpPr>
          <p:cNvPr id="5" name="Footer Placeholder 4">
            <a:extLst>
              <a:ext uri="{FF2B5EF4-FFF2-40B4-BE49-F238E27FC236}">
                <a16:creationId xmlns:a16="http://schemas.microsoft.com/office/drawing/2014/main" id="{63B77818-E7C8-32B2-550B-C2B0C8AD3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D77BA-8A80-A9C4-A0D1-01D29BA2314C}"/>
              </a:ext>
            </a:extLst>
          </p:cNvPr>
          <p:cNvSpPr>
            <a:spLocks noGrp="1"/>
          </p:cNvSpPr>
          <p:nvPr>
            <p:ph type="sldNum" sz="quarter" idx="12"/>
          </p:nvPr>
        </p:nvSpPr>
        <p:spPr/>
        <p:txBody>
          <a:bodyPr/>
          <a:lstStyle/>
          <a:p>
            <a:fld id="{7B06A245-CFB1-4E3A-81FA-9EE7AEB206AB}" type="slidenum">
              <a:rPr lang="en-US" smtClean="0"/>
              <a:t>‹#›</a:t>
            </a:fld>
            <a:endParaRPr lang="en-US"/>
          </a:p>
        </p:txBody>
      </p:sp>
    </p:spTree>
    <p:extLst>
      <p:ext uri="{BB962C8B-B14F-4D97-AF65-F5344CB8AC3E}">
        <p14:creationId xmlns:p14="http://schemas.microsoft.com/office/powerpoint/2010/main" val="429231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B80D-12EC-22C9-BF58-E2D1CDB7F8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861CEE-130A-F69D-2263-B7DA0DA9B2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135065-9BA6-3969-931B-EA186277BE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148469-67F1-D8DB-2053-1952CAFA043B}"/>
              </a:ext>
            </a:extLst>
          </p:cNvPr>
          <p:cNvSpPr>
            <a:spLocks noGrp="1"/>
          </p:cNvSpPr>
          <p:nvPr>
            <p:ph type="dt" sz="half" idx="10"/>
          </p:nvPr>
        </p:nvSpPr>
        <p:spPr/>
        <p:txBody>
          <a:bodyPr/>
          <a:lstStyle/>
          <a:p>
            <a:fld id="{34EE4AC1-1078-41F7-ACE4-E4FBE8974E99}" type="datetimeFigureOut">
              <a:rPr lang="en-US" smtClean="0"/>
              <a:t>8/20/2024</a:t>
            </a:fld>
            <a:endParaRPr lang="en-US"/>
          </a:p>
        </p:txBody>
      </p:sp>
      <p:sp>
        <p:nvSpPr>
          <p:cNvPr id="6" name="Footer Placeholder 5">
            <a:extLst>
              <a:ext uri="{FF2B5EF4-FFF2-40B4-BE49-F238E27FC236}">
                <a16:creationId xmlns:a16="http://schemas.microsoft.com/office/drawing/2014/main" id="{189EEB29-6B7D-4BD8-59D2-AD24670D30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2EDAA-9079-F3EC-2811-E1E5D94B410F}"/>
              </a:ext>
            </a:extLst>
          </p:cNvPr>
          <p:cNvSpPr>
            <a:spLocks noGrp="1"/>
          </p:cNvSpPr>
          <p:nvPr>
            <p:ph type="sldNum" sz="quarter" idx="12"/>
          </p:nvPr>
        </p:nvSpPr>
        <p:spPr/>
        <p:txBody>
          <a:bodyPr/>
          <a:lstStyle/>
          <a:p>
            <a:fld id="{7B06A245-CFB1-4E3A-81FA-9EE7AEB206AB}" type="slidenum">
              <a:rPr lang="en-US" smtClean="0"/>
              <a:t>‹#›</a:t>
            </a:fld>
            <a:endParaRPr lang="en-US"/>
          </a:p>
        </p:txBody>
      </p:sp>
    </p:spTree>
    <p:extLst>
      <p:ext uri="{BB962C8B-B14F-4D97-AF65-F5344CB8AC3E}">
        <p14:creationId xmlns:p14="http://schemas.microsoft.com/office/powerpoint/2010/main" val="174911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2542-91C6-436C-65E2-68990D0E96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F0AFE1-61C6-15EB-DD4A-7777A3EAB9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2B7B26-BB6B-91E1-8D51-CFE6582E3D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E98E45-16E5-0C70-05A9-61F351782C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6B3F7F-5561-2DFA-2BB5-78E4C6BDD3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5E358F-BB4E-C88E-1556-DB4A21D2C7C1}"/>
              </a:ext>
            </a:extLst>
          </p:cNvPr>
          <p:cNvSpPr>
            <a:spLocks noGrp="1"/>
          </p:cNvSpPr>
          <p:nvPr>
            <p:ph type="dt" sz="half" idx="10"/>
          </p:nvPr>
        </p:nvSpPr>
        <p:spPr/>
        <p:txBody>
          <a:bodyPr/>
          <a:lstStyle/>
          <a:p>
            <a:fld id="{34EE4AC1-1078-41F7-ACE4-E4FBE8974E99}" type="datetimeFigureOut">
              <a:rPr lang="en-US" smtClean="0"/>
              <a:t>8/20/2024</a:t>
            </a:fld>
            <a:endParaRPr lang="en-US"/>
          </a:p>
        </p:txBody>
      </p:sp>
      <p:sp>
        <p:nvSpPr>
          <p:cNvPr id="8" name="Footer Placeholder 7">
            <a:extLst>
              <a:ext uri="{FF2B5EF4-FFF2-40B4-BE49-F238E27FC236}">
                <a16:creationId xmlns:a16="http://schemas.microsoft.com/office/drawing/2014/main" id="{19552E5C-FE1A-5B56-51DB-570B5F40B8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35D264-524A-2241-0CEA-BE32FA19EE78}"/>
              </a:ext>
            </a:extLst>
          </p:cNvPr>
          <p:cNvSpPr>
            <a:spLocks noGrp="1"/>
          </p:cNvSpPr>
          <p:nvPr>
            <p:ph type="sldNum" sz="quarter" idx="12"/>
          </p:nvPr>
        </p:nvSpPr>
        <p:spPr/>
        <p:txBody>
          <a:bodyPr/>
          <a:lstStyle/>
          <a:p>
            <a:fld id="{7B06A245-CFB1-4E3A-81FA-9EE7AEB206AB}" type="slidenum">
              <a:rPr lang="en-US" smtClean="0"/>
              <a:t>‹#›</a:t>
            </a:fld>
            <a:endParaRPr lang="en-US"/>
          </a:p>
        </p:txBody>
      </p:sp>
    </p:spTree>
    <p:extLst>
      <p:ext uri="{BB962C8B-B14F-4D97-AF65-F5344CB8AC3E}">
        <p14:creationId xmlns:p14="http://schemas.microsoft.com/office/powerpoint/2010/main" val="3610018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C955-5CD5-59F2-A7B1-7DD81E5B2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C79534-1700-D4CF-D995-816AEF4344B1}"/>
              </a:ext>
            </a:extLst>
          </p:cNvPr>
          <p:cNvSpPr>
            <a:spLocks noGrp="1"/>
          </p:cNvSpPr>
          <p:nvPr>
            <p:ph type="dt" sz="half" idx="10"/>
          </p:nvPr>
        </p:nvSpPr>
        <p:spPr/>
        <p:txBody>
          <a:bodyPr/>
          <a:lstStyle/>
          <a:p>
            <a:fld id="{34EE4AC1-1078-41F7-ACE4-E4FBE8974E99}" type="datetimeFigureOut">
              <a:rPr lang="en-US" smtClean="0"/>
              <a:t>8/20/2024</a:t>
            </a:fld>
            <a:endParaRPr lang="en-US"/>
          </a:p>
        </p:txBody>
      </p:sp>
      <p:sp>
        <p:nvSpPr>
          <p:cNvPr id="4" name="Footer Placeholder 3">
            <a:extLst>
              <a:ext uri="{FF2B5EF4-FFF2-40B4-BE49-F238E27FC236}">
                <a16:creationId xmlns:a16="http://schemas.microsoft.com/office/drawing/2014/main" id="{A22E20BE-F4EE-A760-84DD-1888382E7D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59964-E801-41A5-000F-7A5ECB1D4518}"/>
              </a:ext>
            </a:extLst>
          </p:cNvPr>
          <p:cNvSpPr>
            <a:spLocks noGrp="1"/>
          </p:cNvSpPr>
          <p:nvPr>
            <p:ph type="sldNum" sz="quarter" idx="12"/>
          </p:nvPr>
        </p:nvSpPr>
        <p:spPr/>
        <p:txBody>
          <a:bodyPr/>
          <a:lstStyle/>
          <a:p>
            <a:fld id="{7B06A245-CFB1-4E3A-81FA-9EE7AEB206AB}" type="slidenum">
              <a:rPr lang="en-US" smtClean="0"/>
              <a:t>‹#›</a:t>
            </a:fld>
            <a:endParaRPr lang="en-US"/>
          </a:p>
        </p:txBody>
      </p:sp>
    </p:spTree>
    <p:extLst>
      <p:ext uri="{BB962C8B-B14F-4D97-AF65-F5344CB8AC3E}">
        <p14:creationId xmlns:p14="http://schemas.microsoft.com/office/powerpoint/2010/main" val="114410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970096-F38C-26B6-9328-4E1DF937E12F}"/>
              </a:ext>
            </a:extLst>
          </p:cNvPr>
          <p:cNvSpPr>
            <a:spLocks noGrp="1"/>
          </p:cNvSpPr>
          <p:nvPr>
            <p:ph type="dt" sz="half" idx="10"/>
          </p:nvPr>
        </p:nvSpPr>
        <p:spPr/>
        <p:txBody>
          <a:bodyPr/>
          <a:lstStyle/>
          <a:p>
            <a:fld id="{34EE4AC1-1078-41F7-ACE4-E4FBE8974E99}" type="datetimeFigureOut">
              <a:rPr lang="en-US" smtClean="0"/>
              <a:t>8/20/2024</a:t>
            </a:fld>
            <a:endParaRPr lang="en-US"/>
          </a:p>
        </p:txBody>
      </p:sp>
      <p:sp>
        <p:nvSpPr>
          <p:cNvPr id="3" name="Footer Placeholder 2">
            <a:extLst>
              <a:ext uri="{FF2B5EF4-FFF2-40B4-BE49-F238E27FC236}">
                <a16:creationId xmlns:a16="http://schemas.microsoft.com/office/drawing/2014/main" id="{289AA279-E75F-A7F4-0AF0-E4A56AD384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6E9144-D18F-6C03-523D-6A1EBC917839}"/>
              </a:ext>
            </a:extLst>
          </p:cNvPr>
          <p:cNvSpPr>
            <a:spLocks noGrp="1"/>
          </p:cNvSpPr>
          <p:nvPr>
            <p:ph type="sldNum" sz="quarter" idx="12"/>
          </p:nvPr>
        </p:nvSpPr>
        <p:spPr/>
        <p:txBody>
          <a:bodyPr/>
          <a:lstStyle/>
          <a:p>
            <a:fld id="{7B06A245-CFB1-4E3A-81FA-9EE7AEB206AB}" type="slidenum">
              <a:rPr lang="en-US" smtClean="0"/>
              <a:t>‹#›</a:t>
            </a:fld>
            <a:endParaRPr lang="en-US"/>
          </a:p>
        </p:txBody>
      </p:sp>
    </p:spTree>
    <p:extLst>
      <p:ext uri="{BB962C8B-B14F-4D97-AF65-F5344CB8AC3E}">
        <p14:creationId xmlns:p14="http://schemas.microsoft.com/office/powerpoint/2010/main" val="2371956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4B6C-E47A-EE83-3FD8-307877B6D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C8DB8-8BC8-B93D-6948-F239C9D89D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F888F2-B5AD-BA45-1E37-0D57BB4BA9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6DB529-09DA-84C4-91C9-8B23AF3A581A}"/>
              </a:ext>
            </a:extLst>
          </p:cNvPr>
          <p:cNvSpPr>
            <a:spLocks noGrp="1"/>
          </p:cNvSpPr>
          <p:nvPr>
            <p:ph type="dt" sz="half" idx="10"/>
          </p:nvPr>
        </p:nvSpPr>
        <p:spPr/>
        <p:txBody>
          <a:bodyPr/>
          <a:lstStyle/>
          <a:p>
            <a:fld id="{34EE4AC1-1078-41F7-ACE4-E4FBE8974E99}" type="datetimeFigureOut">
              <a:rPr lang="en-US" smtClean="0"/>
              <a:t>8/20/2024</a:t>
            </a:fld>
            <a:endParaRPr lang="en-US"/>
          </a:p>
        </p:txBody>
      </p:sp>
      <p:sp>
        <p:nvSpPr>
          <p:cNvPr id="6" name="Footer Placeholder 5">
            <a:extLst>
              <a:ext uri="{FF2B5EF4-FFF2-40B4-BE49-F238E27FC236}">
                <a16:creationId xmlns:a16="http://schemas.microsoft.com/office/drawing/2014/main" id="{BDD23454-00CC-3506-8F93-C8EA3CDEB2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333E0B-E341-D8C3-77A9-AE3DCE38417D}"/>
              </a:ext>
            </a:extLst>
          </p:cNvPr>
          <p:cNvSpPr>
            <a:spLocks noGrp="1"/>
          </p:cNvSpPr>
          <p:nvPr>
            <p:ph type="sldNum" sz="quarter" idx="12"/>
          </p:nvPr>
        </p:nvSpPr>
        <p:spPr/>
        <p:txBody>
          <a:bodyPr/>
          <a:lstStyle/>
          <a:p>
            <a:fld id="{7B06A245-CFB1-4E3A-81FA-9EE7AEB206AB}" type="slidenum">
              <a:rPr lang="en-US" smtClean="0"/>
              <a:t>‹#›</a:t>
            </a:fld>
            <a:endParaRPr lang="en-US"/>
          </a:p>
        </p:txBody>
      </p:sp>
    </p:spTree>
    <p:extLst>
      <p:ext uri="{BB962C8B-B14F-4D97-AF65-F5344CB8AC3E}">
        <p14:creationId xmlns:p14="http://schemas.microsoft.com/office/powerpoint/2010/main" val="104654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3B0AC-AB9E-1C9D-D239-6A3F1FF3E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2063D1-9418-4C52-6276-73A4E5D677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6D04C4-97B3-B647-AE18-B0B4FF2B04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65C03F-7914-41E8-8FC8-3C0B2BC61067}"/>
              </a:ext>
            </a:extLst>
          </p:cNvPr>
          <p:cNvSpPr>
            <a:spLocks noGrp="1"/>
          </p:cNvSpPr>
          <p:nvPr>
            <p:ph type="dt" sz="half" idx="10"/>
          </p:nvPr>
        </p:nvSpPr>
        <p:spPr/>
        <p:txBody>
          <a:bodyPr/>
          <a:lstStyle/>
          <a:p>
            <a:fld id="{34EE4AC1-1078-41F7-ACE4-E4FBE8974E99}" type="datetimeFigureOut">
              <a:rPr lang="en-US" smtClean="0"/>
              <a:t>8/20/2024</a:t>
            </a:fld>
            <a:endParaRPr lang="en-US"/>
          </a:p>
        </p:txBody>
      </p:sp>
      <p:sp>
        <p:nvSpPr>
          <p:cNvPr id="6" name="Footer Placeholder 5">
            <a:extLst>
              <a:ext uri="{FF2B5EF4-FFF2-40B4-BE49-F238E27FC236}">
                <a16:creationId xmlns:a16="http://schemas.microsoft.com/office/drawing/2014/main" id="{468DDD82-DE96-5AF0-FB38-73AB6DB20B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53A2-3F69-F2C3-05A9-223F92A1E2A6}"/>
              </a:ext>
            </a:extLst>
          </p:cNvPr>
          <p:cNvSpPr>
            <a:spLocks noGrp="1"/>
          </p:cNvSpPr>
          <p:nvPr>
            <p:ph type="sldNum" sz="quarter" idx="12"/>
          </p:nvPr>
        </p:nvSpPr>
        <p:spPr/>
        <p:txBody>
          <a:bodyPr/>
          <a:lstStyle/>
          <a:p>
            <a:fld id="{7B06A245-CFB1-4E3A-81FA-9EE7AEB206AB}" type="slidenum">
              <a:rPr lang="en-US" smtClean="0"/>
              <a:t>‹#›</a:t>
            </a:fld>
            <a:endParaRPr lang="en-US"/>
          </a:p>
        </p:txBody>
      </p:sp>
    </p:spTree>
    <p:extLst>
      <p:ext uri="{BB962C8B-B14F-4D97-AF65-F5344CB8AC3E}">
        <p14:creationId xmlns:p14="http://schemas.microsoft.com/office/powerpoint/2010/main" val="2070466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6E89E9-4AAE-0962-2310-BDCE25A8E3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A3220A-BE17-3590-3B27-E7C9DB75D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7800A-1645-E3F7-DE5B-371C7775A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EE4AC1-1078-41F7-ACE4-E4FBE8974E99}" type="datetimeFigureOut">
              <a:rPr lang="en-US" smtClean="0"/>
              <a:t>8/20/2024</a:t>
            </a:fld>
            <a:endParaRPr lang="en-US"/>
          </a:p>
        </p:txBody>
      </p:sp>
      <p:sp>
        <p:nvSpPr>
          <p:cNvPr id="5" name="Footer Placeholder 4">
            <a:extLst>
              <a:ext uri="{FF2B5EF4-FFF2-40B4-BE49-F238E27FC236}">
                <a16:creationId xmlns:a16="http://schemas.microsoft.com/office/drawing/2014/main" id="{2D4D9277-6BB0-D71F-0E15-858BABB09D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331108-A70E-CF70-5251-EB8A4507BE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06A245-CFB1-4E3A-81FA-9EE7AEB206AB}" type="slidenum">
              <a:rPr lang="en-US" smtClean="0"/>
              <a:t>‹#›</a:t>
            </a:fld>
            <a:endParaRPr lang="en-US"/>
          </a:p>
        </p:txBody>
      </p:sp>
    </p:spTree>
    <p:extLst>
      <p:ext uri="{BB962C8B-B14F-4D97-AF65-F5344CB8AC3E}">
        <p14:creationId xmlns:p14="http://schemas.microsoft.com/office/powerpoint/2010/main" val="2307640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whatis.techtarget.com/definition/plasma" TargetMode="External"/><Relationship Id="rId2" Type="http://schemas.openxmlformats.org/officeDocument/2006/relationships/hyperlink" Target="http://whatis.techtarget.com/definition/degree-Fahrenheit"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3D44-EF14-6652-479C-444DA935D9F4}"/>
              </a:ext>
            </a:extLst>
          </p:cNvPr>
          <p:cNvSpPr>
            <a:spLocks noGrp="1"/>
          </p:cNvSpPr>
          <p:nvPr>
            <p:ph type="ctrTitle"/>
          </p:nvPr>
        </p:nvSpPr>
        <p:spPr>
          <a:xfrm>
            <a:off x="1066800" y="3165763"/>
            <a:ext cx="10058400" cy="1711037"/>
          </a:xfrm>
        </p:spPr>
        <p:txBody>
          <a:bodyPr anchor="b">
            <a:normAutofit/>
          </a:bodyPr>
          <a:lstStyle/>
          <a:p>
            <a:r>
              <a:rPr lang="en-US" dirty="0"/>
              <a:t>NFPA 70E</a:t>
            </a:r>
          </a:p>
        </p:txBody>
      </p:sp>
      <p:sp>
        <p:nvSpPr>
          <p:cNvPr id="7" name="Subtitle 2">
            <a:extLst>
              <a:ext uri="{FF2B5EF4-FFF2-40B4-BE49-F238E27FC236}">
                <a16:creationId xmlns:a16="http://schemas.microsoft.com/office/drawing/2014/main" id="{C0D14A5A-8475-4612-908F-4271F2CFBFF2}"/>
              </a:ext>
            </a:extLst>
          </p:cNvPr>
          <p:cNvSpPr>
            <a:spLocks noGrp="1"/>
          </p:cNvSpPr>
          <p:nvPr>
            <p:ph type="subTitle" idx="1"/>
          </p:nvPr>
        </p:nvSpPr>
        <p:spPr>
          <a:xfrm>
            <a:off x="1066800" y="4953000"/>
            <a:ext cx="10058400" cy="685800"/>
          </a:xfrm>
        </p:spPr>
        <p:txBody>
          <a:bodyPr/>
          <a:lstStyle/>
          <a:p>
            <a:r>
              <a:rPr lang="en-US" dirty="0"/>
              <a:t>Standard for Electrical Safety in the Workplace. </a:t>
            </a:r>
          </a:p>
        </p:txBody>
      </p:sp>
    </p:spTree>
    <p:extLst>
      <p:ext uri="{BB962C8B-B14F-4D97-AF65-F5344CB8AC3E}">
        <p14:creationId xmlns:p14="http://schemas.microsoft.com/office/powerpoint/2010/main" val="589323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Dalziel on DC </a:t>
            </a:r>
          </a:p>
        </p:txBody>
      </p:sp>
      <p:sp>
        <p:nvSpPr>
          <p:cNvPr id="3" name="Content Placeholder 2"/>
          <p:cNvSpPr>
            <a:spLocks noGrp="1"/>
          </p:cNvSpPr>
          <p:nvPr>
            <p:ph idx="1"/>
          </p:nvPr>
        </p:nvSpPr>
        <p:spPr/>
        <p:txBody>
          <a:bodyPr>
            <a:normAutofit/>
          </a:bodyPr>
          <a:lstStyle/>
          <a:p>
            <a:r>
              <a:rPr lang="en-US" dirty="0"/>
              <a:t>“Tests using gradually increasing direct current produces </a:t>
            </a:r>
            <a:r>
              <a:rPr lang="en-US" u="sng" dirty="0"/>
              <a:t>sensations of internal heating rather than severe muscle contractions</a:t>
            </a:r>
            <a:r>
              <a:rPr lang="mr-IN" dirty="0"/>
              <a:t>…</a:t>
            </a:r>
            <a:r>
              <a:rPr lang="en-US" u="sng" dirty="0"/>
              <a:t>The muscular reactions when the test electrode was released at the higher values were objectionable and sooner or later all subjects declined to attempt higher currents</a:t>
            </a:r>
            <a:r>
              <a:rPr lang="mr-IN" dirty="0"/>
              <a:t>…</a:t>
            </a:r>
            <a:r>
              <a:rPr lang="en-US" dirty="0"/>
              <a:t>Tests were conducted on 28 men, and in each case little difficulty was experienced in releasing the electrode. </a:t>
            </a:r>
            <a:r>
              <a:rPr lang="en-US" u="sng" dirty="0"/>
              <a:t>The maximum a subject could tolerate and release was termed his “release current” since this represents a psychological limit rather than the physiological limit of the let-go tests.”</a:t>
            </a:r>
          </a:p>
        </p:txBody>
      </p:sp>
      <p:sp>
        <p:nvSpPr>
          <p:cNvPr id="4" name="Slide Number Placeholder 3"/>
          <p:cNvSpPr>
            <a:spLocks noGrp="1"/>
          </p:cNvSpPr>
          <p:nvPr>
            <p:ph type="sldNum" sz="quarter" idx="12"/>
          </p:nvPr>
        </p:nvSpPr>
        <p:spPr/>
        <p:txBody>
          <a:bodyPr/>
          <a:lstStyle/>
          <a:p>
            <a:fld id="{08352158-35FC-4643-BE8F-22D0DE2F6509}" type="slidenum">
              <a:rPr lang="en-US" smtClean="0"/>
              <a:t>10</a:t>
            </a:fld>
            <a:endParaRPr lang="en-US"/>
          </a:p>
        </p:txBody>
      </p:sp>
    </p:spTree>
    <p:extLst>
      <p:ext uri="{BB962C8B-B14F-4D97-AF65-F5344CB8AC3E}">
        <p14:creationId xmlns:p14="http://schemas.microsoft.com/office/powerpoint/2010/main" val="210349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2479"/>
            <a:ext cx="8229600" cy="677255"/>
          </a:xfrm>
        </p:spPr>
        <p:txBody>
          <a:bodyPr>
            <a:normAutofit fontScale="90000"/>
          </a:bodyPr>
          <a:lstStyle/>
          <a:p>
            <a:br>
              <a:rPr lang="en-US" dirty="0"/>
            </a:br>
            <a:r>
              <a:rPr lang="en-US" dirty="0"/>
              <a:t>Levels of Concern </a:t>
            </a:r>
            <a:r>
              <a:rPr lang="en-US" dirty="0">
                <a:solidFill>
                  <a:srgbClr val="FF0000"/>
                </a:solidFill>
              </a:rPr>
              <a:t>AC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914400"/>
            <a:ext cx="6248400" cy="5943601"/>
          </a:xfrm>
          <a:prstGeom prst="rect">
            <a:avLst/>
          </a:prstGeom>
        </p:spPr>
      </p:pic>
      <p:sp>
        <p:nvSpPr>
          <p:cNvPr id="4" name="Slide Number Placeholder 3"/>
          <p:cNvSpPr>
            <a:spLocks noGrp="1"/>
          </p:cNvSpPr>
          <p:nvPr>
            <p:ph type="sldNum" sz="quarter" idx="12"/>
          </p:nvPr>
        </p:nvSpPr>
        <p:spPr/>
        <p:txBody>
          <a:bodyPr/>
          <a:lstStyle/>
          <a:p>
            <a:fld id="{08352158-35FC-4643-BE8F-22D0DE2F6509}" type="slidenum">
              <a:rPr lang="en-US" smtClean="0"/>
              <a:t>11</a:t>
            </a:fld>
            <a:endParaRPr lang="en-US"/>
          </a:p>
        </p:txBody>
      </p:sp>
      <p:sp>
        <p:nvSpPr>
          <p:cNvPr id="5" name="TextBox 4"/>
          <p:cNvSpPr txBox="1"/>
          <p:nvPr/>
        </p:nvSpPr>
        <p:spPr>
          <a:xfrm>
            <a:off x="9525000" y="729734"/>
            <a:ext cx="3048000" cy="646331"/>
          </a:xfrm>
          <a:prstGeom prst="rect">
            <a:avLst/>
          </a:prstGeom>
          <a:noFill/>
        </p:spPr>
        <p:txBody>
          <a:bodyPr wrap="square" rtlCol="0">
            <a:spAutoFit/>
          </a:bodyPr>
          <a:lstStyle/>
          <a:p>
            <a:r>
              <a:rPr lang="en-US" dirty="0"/>
              <a:t>(normal adult resistance level)</a:t>
            </a:r>
          </a:p>
        </p:txBody>
      </p:sp>
    </p:spTree>
    <p:extLst>
      <p:ext uri="{BB962C8B-B14F-4D97-AF65-F5344CB8AC3E}">
        <p14:creationId xmlns:p14="http://schemas.microsoft.com/office/powerpoint/2010/main" val="1686176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81000"/>
            <a:ext cx="8229600" cy="1143000"/>
          </a:xfrm>
        </p:spPr>
        <p:txBody>
          <a:bodyPr>
            <a:normAutofit fontScale="90000"/>
          </a:bodyPr>
          <a:lstStyle/>
          <a:p>
            <a:r>
              <a:rPr lang="en-US" sz="4000" b="1" dirty="0"/>
              <a:t>AC Shock Approach Boundary Table</a:t>
            </a:r>
            <a:br>
              <a:rPr lang="en-US" sz="4000" b="1" dirty="0"/>
            </a:br>
            <a:endParaRPr lang="en-US" sz="4000" b="1" dirty="0"/>
          </a:p>
        </p:txBody>
      </p:sp>
      <p:pic>
        <p:nvPicPr>
          <p:cNvPr id="3" name="Picture 2">
            <a:extLst>
              <a:ext uri="{FF2B5EF4-FFF2-40B4-BE49-F238E27FC236}">
                <a16:creationId xmlns:a16="http://schemas.microsoft.com/office/drawing/2014/main" id="{7EA63307-B5AF-4964-A26D-D20A31AC30E7}"/>
              </a:ext>
            </a:extLst>
          </p:cNvPr>
          <p:cNvPicPr>
            <a:picLocks noChangeAspect="1"/>
          </p:cNvPicPr>
          <p:nvPr/>
        </p:nvPicPr>
        <p:blipFill>
          <a:blip r:embed="rId3"/>
          <a:stretch>
            <a:fillRect/>
          </a:stretch>
        </p:blipFill>
        <p:spPr>
          <a:xfrm>
            <a:off x="1676400" y="2057400"/>
            <a:ext cx="8839198" cy="4358158"/>
          </a:xfrm>
          <a:prstGeom prst="rect">
            <a:avLst/>
          </a:prstGeom>
        </p:spPr>
      </p:pic>
    </p:spTree>
    <p:extLst>
      <p:ext uri="{BB962C8B-B14F-4D97-AF65-F5344CB8AC3E}">
        <p14:creationId xmlns:p14="http://schemas.microsoft.com/office/powerpoint/2010/main" val="396452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072" y="462468"/>
            <a:ext cx="8229600" cy="685800"/>
          </a:xfrm>
        </p:spPr>
        <p:txBody>
          <a:bodyPr>
            <a:normAutofit/>
          </a:bodyPr>
          <a:lstStyle/>
          <a:p>
            <a:r>
              <a:rPr lang="en-US" sz="4000" b="1" dirty="0"/>
              <a:t>DC Shock Approach Boundary Table</a:t>
            </a:r>
          </a:p>
        </p:txBody>
      </p:sp>
      <p:pic>
        <p:nvPicPr>
          <p:cNvPr id="4" name="Picture 3">
            <a:extLst>
              <a:ext uri="{FF2B5EF4-FFF2-40B4-BE49-F238E27FC236}">
                <a16:creationId xmlns:a16="http://schemas.microsoft.com/office/drawing/2014/main" id="{FD3965FF-E8F8-43BF-80C0-1CAC7A475D3A}"/>
              </a:ext>
            </a:extLst>
          </p:cNvPr>
          <p:cNvPicPr>
            <a:picLocks noChangeAspect="1"/>
          </p:cNvPicPr>
          <p:nvPr/>
        </p:nvPicPr>
        <p:blipFill>
          <a:blip r:embed="rId3"/>
          <a:stretch>
            <a:fillRect/>
          </a:stretch>
        </p:blipFill>
        <p:spPr>
          <a:xfrm>
            <a:off x="1660072" y="2057401"/>
            <a:ext cx="8871857" cy="3622139"/>
          </a:xfrm>
          <a:prstGeom prst="rect">
            <a:avLst/>
          </a:prstGeom>
        </p:spPr>
      </p:pic>
    </p:spTree>
    <p:extLst>
      <p:ext uri="{BB962C8B-B14F-4D97-AF65-F5344CB8AC3E}">
        <p14:creationId xmlns:p14="http://schemas.microsoft.com/office/powerpoint/2010/main" val="2313268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Energized Work Start?</a:t>
            </a:r>
          </a:p>
        </p:txBody>
      </p:sp>
      <p:sp>
        <p:nvSpPr>
          <p:cNvPr id="3" name="Content Placeholder 2"/>
          <p:cNvSpPr>
            <a:spLocks noGrp="1"/>
          </p:cNvSpPr>
          <p:nvPr>
            <p:ph idx="1"/>
          </p:nvPr>
        </p:nvSpPr>
        <p:spPr/>
        <p:txBody>
          <a:bodyPr>
            <a:normAutofit/>
          </a:bodyPr>
          <a:lstStyle/>
          <a:p>
            <a:r>
              <a:rPr lang="en-US" dirty="0"/>
              <a:t>NFPA 70E (2021) Article 110 (Work involving Electrical Hazards) states that </a:t>
            </a:r>
          </a:p>
          <a:p>
            <a:r>
              <a:rPr lang="en-US" b="1" i="1" dirty="0"/>
              <a:t>110.3 Electrically Safe Working Conditions</a:t>
            </a:r>
            <a:r>
              <a:rPr lang="en-US" i="1" dirty="0"/>
              <a:t>. Energized electrical conductors and circuit parts operating at voltages equal to or greater than 50 volts shall be put into an electrically safe work condition before an employee performs work if any of the following exist</a:t>
            </a:r>
            <a:r>
              <a:rPr lang="en-US" i="1" dirty="0">
                <a:sym typeface="Wingdings"/>
              </a:rPr>
              <a:t>:</a:t>
            </a:r>
          </a:p>
          <a:p>
            <a:pPr lvl="1"/>
            <a:r>
              <a:rPr lang="en-US" i="1" u="sng" dirty="0">
                <a:sym typeface="Wingdings"/>
              </a:rPr>
              <a:t>(1)</a:t>
            </a:r>
            <a:r>
              <a:rPr lang="en-US" i="1" u="sng" dirty="0"/>
              <a:t>The employee is within the Limited Approach Boundary (LAB)</a:t>
            </a:r>
            <a:r>
              <a:rPr lang="en-US" i="1" dirty="0"/>
              <a:t>.</a:t>
            </a:r>
            <a:endParaRPr lang="en-US" dirty="0"/>
          </a:p>
          <a:p>
            <a:endParaRPr lang="en-US" dirty="0"/>
          </a:p>
        </p:txBody>
      </p:sp>
      <p:sp>
        <p:nvSpPr>
          <p:cNvPr id="4" name="Slide Number Placeholder 3"/>
          <p:cNvSpPr>
            <a:spLocks noGrp="1"/>
          </p:cNvSpPr>
          <p:nvPr>
            <p:ph type="sldNum" sz="quarter" idx="12"/>
          </p:nvPr>
        </p:nvSpPr>
        <p:spPr/>
        <p:txBody>
          <a:bodyPr/>
          <a:lstStyle/>
          <a:p>
            <a:fld id="{08352158-35FC-4643-BE8F-22D0DE2F6509}" type="slidenum">
              <a:rPr lang="en-US" smtClean="0"/>
              <a:t>14</a:t>
            </a:fld>
            <a:endParaRPr lang="en-US"/>
          </a:p>
        </p:txBody>
      </p:sp>
    </p:spTree>
    <p:extLst>
      <p:ext uri="{BB962C8B-B14F-4D97-AF65-F5344CB8AC3E}">
        <p14:creationId xmlns:p14="http://schemas.microsoft.com/office/powerpoint/2010/main" val="3034851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5EEE0-97BA-9A92-46F0-8C0042A120A1}"/>
              </a:ext>
            </a:extLst>
          </p:cNvPr>
          <p:cNvSpPr>
            <a:spLocks noGrp="1"/>
          </p:cNvSpPr>
          <p:nvPr>
            <p:ph type="title"/>
          </p:nvPr>
        </p:nvSpPr>
        <p:spPr>
          <a:xfrm>
            <a:off x="7997952" y="1600200"/>
            <a:ext cx="3127248" cy="1828800"/>
          </a:xfrm>
        </p:spPr>
        <p:txBody>
          <a:bodyPr anchor="b">
            <a:normAutofit/>
          </a:bodyPr>
          <a:lstStyle/>
          <a:p>
            <a:r>
              <a:rPr lang="en-US" dirty="0"/>
              <a:t>Boundary's</a:t>
            </a:r>
          </a:p>
        </p:txBody>
      </p:sp>
      <p:pic>
        <p:nvPicPr>
          <p:cNvPr id="1026" name="Picture 2" descr="Mitchell + Lindsey">
            <a:extLst>
              <a:ext uri="{FF2B5EF4-FFF2-40B4-BE49-F238E27FC236}">
                <a16:creationId xmlns:a16="http://schemas.microsoft.com/office/drawing/2014/main" id="{7DE42C18-F698-B552-CC38-8ADF4FBE7B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1251" y="1180719"/>
            <a:ext cx="6400800" cy="4496562"/>
          </a:xfrm>
          <a:prstGeom prst="rect">
            <a:avLst/>
          </a:prstGeom>
          <a:solidFill>
            <a:srgbClr val="FFFFFF"/>
          </a:solidFill>
        </p:spPr>
      </p:pic>
      <p:sp>
        <p:nvSpPr>
          <p:cNvPr id="1031" name="Text Placeholder 3">
            <a:extLst>
              <a:ext uri="{FF2B5EF4-FFF2-40B4-BE49-F238E27FC236}">
                <a16:creationId xmlns:a16="http://schemas.microsoft.com/office/drawing/2014/main" id="{DDBAFF04-269E-2A3C-23CA-D2116949B72F}"/>
              </a:ext>
            </a:extLst>
          </p:cNvPr>
          <p:cNvSpPr>
            <a:spLocks noGrp="1"/>
          </p:cNvSpPr>
          <p:nvPr>
            <p:ph type="body" sz="half" idx="2"/>
          </p:nvPr>
        </p:nvSpPr>
        <p:spPr>
          <a:xfrm>
            <a:off x="7997952" y="3429000"/>
            <a:ext cx="3127248" cy="1828800"/>
          </a:xfrm>
        </p:spPr>
        <p:txBody>
          <a:bodyPr/>
          <a:lstStyle/>
          <a:p>
            <a:r>
              <a:rPr lang="en-US" dirty="0"/>
              <a:t>Limited approach boundary</a:t>
            </a:r>
          </a:p>
          <a:p>
            <a:r>
              <a:rPr lang="en-US" dirty="0"/>
              <a:t>Restricted approach boundary</a:t>
            </a:r>
          </a:p>
        </p:txBody>
      </p:sp>
    </p:spTree>
    <p:extLst>
      <p:ext uri="{BB962C8B-B14F-4D97-AF65-F5344CB8AC3E}">
        <p14:creationId xmlns:p14="http://schemas.microsoft.com/office/powerpoint/2010/main" val="1506590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 Flash Risk</a:t>
            </a:r>
          </a:p>
        </p:txBody>
      </p:sp>
      <p:sp>
        <p:nvSpPr>
          <p:cNvPr id="3" name="Content Placeholder 2"/>
          <p:cNvSpPr>
            <a:spLocks noGrp="1"/>
          </p:cNvSpPr>
          <p:nvPr>
            <p:ph idx="1"/>
          </p:nvPr>
        </p:nvSpPr>
        <p:spPr>
          <a:xfrm>
            <a:off x="1600200" y="1600201"/>
            <a:ext cx="8915400" cy="5121275"/>
          </a:xfrm>
        </p:spPr>
        <p:txBody>
          <a:bodyPr>
            <a:normAutofit fontScale="85000" lnSpcReduction="20000"/>
          </a:bodyPr>
          <a:lstStyle/>
          <a:p>
            <a:r>
              <a:rPr lang="en-US" dirty="0"/>
              <a:t>An undesired electric discharge that travels through the air between conductors, or from a conductor to a ground. The resulting explosion can cause fires and serious harm to equipment and people. The temperature of an arc flash may exceed 35,000 </a:t>
            </a:r>
            <a:r>
              <a:rPr lang="en-US" u="sng" dirty="0">
                <a:hlinkClick r:id="rId2"/>
              </a:rPr>
              <a:t>degrees Fahrenheit</a:t>
            </a:r>
            <a:r>
              <a:rPr lang="en-US" dirty="0"/>
              <a:t>, which is capable of vaporizing metal and sending a blast of </a:t>
            </a:r>
            <a:r>
              <a:rPr lang="en-US" u="sng" dirty="0">
                <a:hlinkClick r:id="rId3"/>
              </a:rPr>
              <a:t>plasma</a:t>
            </a:r>
            <a:r>
              <a:rPr lang="en-US" dirty="0"/>
              <a:t> and molten metal in all directions with extreme force. </a:t>
            </a:r>
          </a:p>
          <a:p>
            <a:endParaRPr lang="en-US" dirty="0"/>
          </a:p>
          <a:p>
            <a:r>
              <a:rPr lang="en-US" dirty="0"/>
              <a:t>NFPA70E says that…</a:t>
            </a:r>
          </a:p>
          <a:p>
            <a:pPr marL="400050" indent="0">
              <a:buNone/>
            </a:pPr>
            <a:r>
              <a:rPr lang="en-US" dirty="0"/>
              <a:t> “an arc flash hazard may exist when energized electrical conductors or circuit parts are exposed or when they are within equipment in a guarded or enclosed condition, provided a person is interacting with the equipment in such a manner that could cause an electric arc.  </a:t>
            </a:r>
            <a:r>
              <a:rPr lang="en-US" b="1" dirty="0">
                <a:solidFill>
                  <a:schemeClr val="accent2">
                    <a:lumMod val="75000"/>
                  </a:schemeClr>
                </a:solidFill>
              </a:rPr>
              <a:t>Under normal operating conditions, enclosed energized equipment that has been properly installed and maintained is not likely to pose an arc flash hazard</a:t>
            </a:r>
            <a:r>
              <a:rPr lang="en-US" dirty="0"/>
              <a:t>.” </a:t>
            </a:r>
          </a:p>
        </p:txBody>
      </p:sp>
      <p:sp>
        <p:nvSpPr>
          <p:cNvPr id="4" name="Slide Number Placeholder 3"/>
          <p:cNvSpPr>
            <a:spLocks noGrp="1"/>
          </p:cNvSpPr>
          <p:nvPr>
            <p:ph type="sldNum" sz="quarter" idx="12"/>
          </p:nvPr>
        </p:nvSpPr>
        <p:spPr/>
        <p:txBody>
          <a:bodyPr/>
          <a:lstStyle/>
          <a:p>
            <a:fld id="{08352158-35FC-4643-BE8F-22D0DE2F6509}" type="slidenum">
              <a:rPr lang="en-US" smtClean="0"/>
              <a:t>16</a:t>
            </a:fld>
            <a:endParaRPr lang="en-US"/>
          </a:p>
        </p:txBody>
      </p:sp>
    </p:spTree>
    <p:extLst>
      <p:ext uri="{BB962C8B-B14F-4D97-AF65-F5344CB8AC3E}">
        <p14:creationId xmlns:p14="http://schemas.microsoft.com/office/powerpoint/2010/main" val="2199552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1"/>
            <a:ext cx="9144000" cy="533400"/>
          </a:xfrm>
        </p:spPr>
        <p:txBody>
          <a:bodyPr>
            <a:normAutofit fontScale="90000"/>
          </a:bodyPr>
          <a:lstStyle/>
          <a:p>
            <a:r>
              <a:rPr lang="en-US" dirty="0"/>
              <a:t>Arc-Flash</a:t>
            </a:r>
          </a:p>
        </p:txBody>
      </p:sp>
      <p:pic>
        <p:nvPicPr>
          <p:cNvPr id="5" name="Picture 1" descr="70E-02-10_04"/>
          <p:cNvPicPr>
            <a:picLocks noChangeAspect="1" noChangeArrowheads="1"/>
          </p:cNvPicPr>
          <p:nvPr/>
        </p:nvPicPr>
        <p:blipFill>
          <a:blip r:embed="rId3" cstate="print"/>
          <a:srcRect/>
          <a:stretch>
            <a:fillRect/>
          </a:stretch>
        </p:blipFill>
        <p:spPr bwMode="auto">
          <a:xfrm>
            <a:off x="2743200" y="2362201"/>
            <a:ext cx="7086600" cy="4311015"/>
          </a:xfrm>
          <a:prstGeom prst="rect">
            <a:avLst/>
          </a:prstGeom>
          <a:noFill/>
          <a:ln w="9525">
            <a:noFill/>
            <a:miter lim="800000"/>
            <a:headEnd/>
            <a:tailEnd/>
          </a:ln>
        </p:spPr>
      </p:pic>
      <p:sp>
        <p:nvSpPr>
          <p:cNvPr id="3" name="Rectangle 2"/>
          <p:cNvSpPr/>
          <p:nvPr/>
        </p:nvSpPr>
        <p:spPr>
          <a:xfrm>
            <a:off x="1752600" y="863133"/>
            <a:ext cx="8686800" cy="1384995"/>
          </a:xfrm>
          <a:prstGeom prst="rect">
            <a:avLst/>
          </a:prstGeom>
        </p:spPr>
        <p:txBody>
          <a:bodyPr wrap="square">
            <a:spAutoFit/>
          </a:bodyPr>
          <a:lstStyle/>
          <a:p>
            <a:r>
              <a:rPr lang="en-US" sz="2800" dirty="0"/>
              <a:t>The dangerous condition associated with the possible release of energy caused by an electric arc and resulting in the following:</a:t>
            </a:r>
          </a:p>
        </p:txBody>
      </p:sp>
      <p:sp>
        <p:nvSpPr>
          <p:cNvPr id="4" name="Slide Number Placeholder 3"/>
          <p:cNvSpPr>
            <a:spLocks noGrp="1"/>
          </p:cNvSpPr>
          <p:nvPr>
            <p:ph type="sldNum" sz="quarter" idx="12"/>
          </p:nvPr>
        </p:nvSpPr>
        <p:spPr/>
        <p:txBody>
          <a:bodyPr/>
          <a:lstStyle/>
          <a:p>
            <a:fld id="{08352158-35FC-4643-BE8F-22D0DE2F6509}" type="slidenum">
              <a:rPr lang="en-US" smtClean="0"/>
              <a:t>17</a:t>
            </a:fld>
            <a:endParaRPr lang="en-US"/>
          </a:p>
        </p:txBody>
      </p:sp>
    </p:spTree>
    <p:extLst>
      <p:ext uri="{BB962C8B-B14F-4D97-AF65-F5344CB8AC3E}">
        <p14:creationId xmlns:p14="http://schemas.microsoft.com/office/powerpoint/2010/main" val="3782669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0324C-829C-49CE-8BEA-139C324101F2}"/>
              </a:ext>
            </a:extLst>
          </p:cNvPr>
          <p:cNvSpPr>
            <a:spLocks noGrp="1"/>
          </p:cNvSpPr>
          <p:nvPr>
            <p:ph type="title"/>
          </p:nvPr>
        </p:nvSpPr>
        <p:spPr>
          <a:xfrm>
            <a:off x="228600" y="129171"/>
            <a:ext cx="9144000" cy="533400"/>
          </a:xfrm>
        </p:spPr>
        <p:txBody>
          <a:bodyPr>
            <a:normAutofit fontScale="90000"/>
          </a:bodyPr>
          <a:lstStyle/>
          <a:p>
            <a:r>
              <a:rPr lang="en-US" dirty="0"/>
              <a:t>Arc Flash…slow </a:t>
            </a:r>
            <a:r>
              <a:rPr lang="en-US" dirty="0" err="1"/>
              <a:t>mo</a:t>
            </a:r>
            <a:endParaRPr lang="en-US" dirty="0"/>
          </a:p>
        </p:txBody>
      </p:sp>
      <p:pic>
        <p:nvPicPr>
          <p:cNvPr id="5" name="04-2014-Clip-1-1.5-Cal-cm2-Arc-Flash-Low-Cal-Arc-Flash-Projects-About-5-Feet">
            <a:hlinkClick r:id="" action="ppaction://media"/>
            <a:extLst>
              <a:ext uri="{FF2B5EF4-FFF2-40B4-BE49-F238E27FC236}">
                <a16:creationId xmlns:a16="http://schemas.microsoft.com/office/drawing/2014/main" id="{5D762389-0297-44A4-93DF-77A752DB42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20529" y="1600200"/>
            <a:ext cx="8642671" cy="4861929"/>
          </a:xfrm>
        </p:spPr>
      </p:pic>
      <p:sp>
        <p:nvSpPr>
          <p:cNvPr id="4" name="Slide Number Placeholder 3">
            <a:extLst>
              <a:ext uri="{FF2B5EF4-FFF2-40B4-BE49-F238E27FC236}">
                <a16:creationId xmlns:a16="http://schemas.microsoft.com/office/drawing/2014/main" id="{9D68A027-9EBE-4A98-BD50-215D42519D97}"/>
              </a:ext>
            </a:extLst>
          </p:cNvPr>
          <p:cNvSpPr>
            <a:spLocks noGrp="1"/>
          </p:cNvSpPr>
          <p:nvPr>
            <p:ph type="sldNum" sz="quarter" idx="12"/>
          </p:nvPr>
        </p:nvSpPr>
        <p:spPr/>
        <p:txBody>
          <a:bodyPr/>
          <a:lstStyle/>
          <a:p>
            <a:fld id="{08352158-35FC-4643-BE8F-22D0DE2F6509}" type="slidenum">
              <a:rPr lang="en-US" smtClean="0"/>
              <a:t>18</a:t>
            </a:fld>
            <a:endParaRPr lang="en-US"/>
          </a:p>
        </p:txBody>
      </p:sp>
    </p:spTree>
    <p:extLst>
      <p:ext uri="{BB962C8B-B14F-4D97-AF65-F5344CB8AC3E}">
        <p14:creationId xmlns:p14="http://schemas.microsoft.com/office/powerpoint/2010/main" val="298408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D36FA2-30C2-45D9-BC28-232BA6FDA0DE}"/>
              </a:ext>
            </a:extLst>
          </p:cNvPr>
          <p:cNvSpPr>
            <a:spLocks noGrp="1"/>
          </p:cNvSpPr>
          <p:nvPr>
            <p:ph type="title"/>
          </p:nvPr>
        </p:nvSpPr>
        <p:spPr>
          <a:xfrm>
            <a:off x="18691" y="90456"/>
            <a:ext cx="9144000" cy="1143000"/>
          </a:xfrm>
        </p:spPr>
        <p:txBody>
          <a:bodyPr/>
          <a:lstStyle/>
          <a:p>
            <a:r>
              <a:rPr lang="en-US" dirty="0"/>
              <a:t>Arc Flash While Racking Breaker</a:t>
            </a:r>
          </a:p>
        </p:txBody>
      </p:sp>
      <p:pic>
        <p:nvPicPr>
          <p:cNvPr id="7" name="Arc Flash while racking a breaker">
            <a:hlinkClick r:id="" action="ppaction://media"/>
            <a:extLst>
              <a:ext uri="{FF2B5EF4-FFF2-40B4-BE49-F238E27FC236}">
                <a16:creationId xmlns:a16="http://schemas.microsoft.com/office/drawing/2014/main" id="{256FD476-8C47-4DCF-A298-0D1C1189FBA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90800" y="1233456"/>
            <a:ext cx="7162800" cy="5372572"/>
          </a:xfrm>
        </p:spPr>
      </p:pic>
      <p:sp>
        <p:nvSpPr>
          <p:cNvPr id="4" name="Slide Number Placeholder 3">
            <a:extLst>
              <a:ext uri="{FF2B5EF4-FFF2-40B4-BE49-F238E27FC236}">
                <a16:creationId xmlns:a16="http://schemas.microsoft.com/office/drawing/2014/main" id="{3C6AECA9-B0BD-474B-A758-32CCE806FCF4}"/>
              </a:ext>
            </a:extLst>
          </p:cNvPr>
          <p:cNvSpPr>
            <a:spLocks noGrp="1"/>
          </p:cNvSpPr>
          <p:nvPr>
            <p:ph type="sldNum" sz="quarter" idx="12"/>
          </p:nvPr>
        </p:nvSpPr>
        <p:spPr/>
        <p:txBody>
          <a:bodyPr/>
          <a:lstStyle/>
          <a:p>
            <a:fld id="{08352158-35FC-4643-BE8F-22D0DE2F6509}" type="slidenum">
              <a:rPr lang="en-US" smtClean="0"/>
              <a:t>19</a:t>
            </a:fld>
            <a:endParaRPr lang="en-US"/>
          </a:p>
        </p:txBody>
      </p:sp>
    </p:spTree>
    <p:extLst>
      <p:ext uri="{BB962C8B-B14F-4D97-AF65-F5344CB8AC3E}">
        <p14:creationId xmlns:p14="http://schemas.microsoft.com/office/powerpoint/2010/main" val="42947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558D-528D-1AE2-CB38-B5C927D4E21E}"/>
              </a:ext>
            </a:extLst>
          </p:cNvPr>
          <p:cNvSpPr>
            <a:spLocks noGrp="1"/>
          </p:cNvSpPr>
          <p:nvPr>
            <p:ph type="title"/>
          </p:nvPr>
        </p:nvSpPr>
        <p:spPr/>
        <p:txBody>
          <a:bodyPr/>
          <a:lstStyle/>
          <a:p>
            <a:r>
              <a:rPr lang="en-US" dirty="0"/>
              <a:t>Types of Electrical Hazards</a:t>
            </a:r>
          </a:p>
        </p:txBody>
      </p:sp>
      <p:sp>
        <p:nvSpPr>
          <p:cNvPr id="3" name="Content Placeholder 2">
            <a:extLst>
              <a:ext uri="{FF2B5EF4-FFF2-40B4-BE49-F238E27FC236}">
                <a16:creationId xmlns:a16="http://schemas.microsoft.com/office/drawing/2014/main" id="{8B56EFA2-2F77-0BC5-FA41-F1AF191A1033}"/>
              </a:ext>
            </a:extLst>
          </p:cNvPr>
          <p:cNvSpPr>
            <a:spLocks noGrp="1"/>
          </p:cNvSpPr>
          <p:nvPr>
            <p:ph idx="1"/>
          </p:nvPr>
        </p:nvSpPr>
        <p:spPr/>
        <p:txBody>
          <a:bodyPr/>
          <a:lstStyle/>
          <a:p>
            <a:r>
              <a:rPr lang="en-US" b="1" dirty="0"/>
              <a:t>Two Primary Electrical Hazards</a:t>
            </a:r>
          </a:p>
          <a:p>
            <a:pPr marL="971550" lvl="1" indent="-514350">
              <a:buFont typeface="+mj-lt"/>
              <a:buAutoNum type="arabicPeriod"/>
            </a:pPr>
            <a:r>
              <a:rPr lang="en-US" b="1" dirty="0"/>
              <a:t>Shock</a:t>
            </a:r>
            <a:r>
              <a:rPr lang="en-US" dirty="0"/>
              <a:t> – Injury by contact with energized electrical conductors and circuit parts</a:t>
            </a:r>
          </a:p>
          <a:p>
            <a:pPr marL="1371600" lvl="1" indent="-228600">
              <a:buFont typeface="Arial" panose="020B0604020202020204" pitchFamily="34" charset="0"/>
              <a:buChar char="•"/>
            </a:pPr>
            <a:r>
              <a:rPr lang="en-US" sz="2600" dirty="0"/>
              <a:t>“Electrocution” means death by electricity</a:t>
            </a:r>
          </a:p>
          <a:p>
            <a:pPr marL="971550" lvl="1" indent="0">
              <a:buNone/>
            </a:pPr>
            <a:endParaRPr lang="en-US" dirty="0"/>
          </a:p>
          <a:p>
            <a:pPr marL="971550" lvl="1" indent="-514350">
              <a:buFont typeface="+mj-lt"/>
              <a:buAutoNum type="arabicPeriod" startAt="2"/>
            </a:pPr>
            <a:r>
              <a:rPr lang="en-US" b="1" dirty="0"/>
              <a:t>Arc Flash</a:t>
            </a:r>
            <a:r>
              <a:rPr lang="en-US" dirty="0"/>
              <a:t> – the passage of substantial electrical current through the air</a:t>
            </a:r>
          </a:p>
          <a:p>
            <a:pPr marL="1371600" lvl="2"/>
            <a:r>
              <a:rPr lang="en-US" sz="2600" dirty="0"/>
              <a:t>Flash</a:t>
            </a:r>
          </a:p>
          <a:p>
            <a:pPr marL="1371600" lvl="2"/>
            <a:r>
              <a:rPr lang="en-US" sz="2600" dirty="0"/>
              <a:t>Blast</a:t>
            </a:r>
          </a:p>
          <a:p>
            <a:pPr marL="0" indent="0">
              <a:buNone/>
            </a:pPr>
            <a:endParaRPr lang="en-US" dirty="0"/>
          </a:p>
        </p:txBody>
      </p:sp>
    </p:spTree>
    <p:extLst>
      <p:ext uri="{BB962C8B-B14F-4D97-AF65-F5344CB8AC3E}">
        <p14:creationId xmlns:p14="http://schemas.microsoft.com/office/powerpoint/2010/main" val="1611147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144000" cy="503236"/>
          </a:xfrm>
        </p:spPr>
        <p:txBody>
          <a:bodyPr>
            <a:normAutofit fontScale="90000"/>
          </a:bodyPr>
          <a:lstStyle/>
          <a:p>
            <a:r>
              <a:rPr lang="en-US" dirty="0"/>
              <a:t>Three Factors Affecting Arc Energy</a:t>
            </a:r>
          </a:p>
        </p:txBody>
      </p:sp>
      <p:sp>
        <p:nvSpPr>
          <p:cNvPr id="3" name="Content Placeholder 2"/>
          <p:cNvSpPr>
            <a:spLocks noGrp="1"/>
          </p:cNvSpPr>
          <p:nvPr>
            <p:ph idx="1"/>
          </p:nvPr>
        </p:nvSpPr>
        <p:spPr>
          <a:xfrm>
            <a:off x="1981200" y="1371601"/>
            <a:ext cx="8229600" cy="4525963"/>
          </a:xfrm>
        </p:spPr>
        <p:txBody>
          <a:bodyPr>
            <a:normAutofit/>
          </a:bodyPr>
          <a:lstStyle/>
          <a:p>
            <a:pPr marL="514350" indent="-514350">
              <a:buFont typeface="+mj-lt"/>
              <a:buAutoNum type="arabicPeriod"/>
            </a:pPr>
            <a:r>
              <a:rPr lang="en-US" b="1" dirty="0"/>
              <a:t>Available Short Circuit Current</a:t>
            </a:r>
          </a:p>
          <a:p>
            <a:pPr marL="914400" lvl="1" indent="-400050"/>
            <a:r>
              <a:rPr lang="en-US" dirty="0"/>
              <a:t>High is typically worse – large amounts of energy is released</a:t>
            </a:r>
          </a:p>
          <a:p>
            <a:pPr marL="514350" indent="-514350">
              <a:buFont typeface="+mj-lt"/>
              <a:buAutoNum type="arabicPeriod"/>
            </a:pPr>
            <a:r>
              <a:rPr lang="en-US" b="1" dirty="0"/>
              <a:t>Duration</a:t>
            </a:r>
          </a:p>
          <a:p>
            <a:pPr marL="914400" lvl="1" indent="-400050"/>
            <a:r>
              <a:rPr lang="en-US" dirty="0"/>
              <a:t>Long time for protective equipment to operate</a:t>
            </a:r>
          </a:p>
          <a:p>
            <a:pPr marL="514350" lvl="1" indent="0">
              <a:buNone/>
            </a:pPr>
            <a:r>
              <a:rPr lang="en-US" dirty="0"/>
              <a:t>     (fuse blow or breaker trip) is worse</a:t>
            </a:r>
          </a:p>
          <a:p>
            <a:pPr marL="514350" indent="-514350">
              <a:buFont typeface="+mj-lt"/>
              <a:buAutoNum type="arabicPeriod"/>
            </a:pPr>
            <a:r>
              <a:rPr lang="en-US" b="1" dirty="0"/>
              <a:t>Distance</a:t>
            </a:r>
          </a:p>
          <a:p>
            <a:pPr marL="914400" lvl="1" indent="-400050"/>
            <a:r>
              <a:rPr lang="en-US" dirty="0"/>
              <a:t>Closer to the arc is worse</a:t>
            </a:r>
          </a:p>
        </p:txBody>
      </p:sp>
      <p:sp>
        <p:nvSpPr>
          <p:cNvPr id="4" name="Slide Number Placeholder 3"/>
          <p:cNvSpPr>
            <a:spLocks noGrp="1"/>
          </p:cNvSpPr>
          <p:nvPr>
            <p:ph type="sldNum" sz="quarter" idx="12"/>
          </p:nvPr>
        </p:nvSpPr>
        <p:spPr/>
        <p:txBody>
          <a:bodyPr/>
          <a:lstStyle/>
          <a:p>
            <a:fld id="{08352158-35FC-4643-BE8F-22D0DE2F6509}" type="slidenum">
              <a:rPr lang="en-US" smtClean="0"/>
              <a:t>20</a:t>
            </a:fld>
            <a:endParaRPr lang="en-US"/>
          </a:p>
        </p:txBody>
      </p:sp>
    </p:spTree>
    <p:extLst>
      <p:ext uri="{BB962C8B-B14F-4D97-AF65-F5344CB8AC3E}">
        <p14:creationId xmlns:p14="http://schemas.microsoft.com/office/powerpoint/2010/main" val="1465981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4618"/>
            <a:ext cx="9144000" cy="665162"/>
          </a:xfrm>
        </p:spPr>
        <p:txBody>
          <a:bodyPr>
            <a:normAutofit fontScale="90000"/>
          </a:bodyPr>
          <a:lstStyle/>
          <a:p>
            <a:r>
              <a:rPr lang="en-US" dirty="0"/>
              <a:t>Burns from the Arc</a:t>
            </a:r>
          </a:p>
        </p:txBody>
      </p:sp>
      <p:sp>
        <p:nvSpPr>
          <p:cNvPr id="3" name="Content Placeholder 2"/>
          <p:cNvSpPr>
            <a:spLocks noGrp="1"/>
          </p:cNvSpPr>
          <p:nvPr>
            <p:ph idx="1"/>
          </p:nvPr>
        </p:nvSpPr>
        <p:spPr>
          <a:xfrm>
            <a:off x="1981200" y="1341438"/>
            <a:ext cx="8229600" cy="5059363"/>
          </a:xfrm>
        </p:spPr>
        <p:txBody>
          <a:bodyPr>
            <a:normAutofit fontScale="92500" lnSpcReduction="20000"/>
          </a:bodyPr>
          <a:lstStyle/>
          <a:p>
            <a:pPr marL="514350" indent="-514350">
              <a:buFont typeface="+mj-lt"/>
              <a:buAutoNum type="arabicPeriod"/>
            </a:pPr>
            <a:r>
              <a:rPr lang="en-US" b="1" dirty="0"/>
              <a:t>First Degree – surface only</a:t>
            </a:r>
          </a:p>
          <a:p>
            <a:pPr marL="914400" lvl="1" indent="-342900"/>
            <a:r>
              <a:rPr lang="en-US" dirty="0"/>
              <a:t>skin is red &amp; tender</a:t>
            </a:r>
          </a:p>
          <a:p>
            <a:pPr marL="457200" indent="-457200">
              <a:buFont typeface="+mj-lt"/>
              <a:buAutoNum type="arabicPeriod"/>
            </a:pPr>
            <a:r>
              <a:rPr lang="en-US" b="1" dirty="0"/>
              <a:t>Second Degree – blistering of the skin</a:t>
            </a:r>
          </a:p>
          <a:p>
            <a:pPr marL="914400" lvl="1" indent="-342900"/>
            <a:r>
              <a:rPr lang="en-US" b="1" dirty="0">
                <a:solidFill>
                  <a:srgbClr val="FF0000"/>
                </a:solidFill>
              </a:rPr>
              <a:t>“Curable burn”</a:t>
            </a:r>
          </a:p>
          <a:p>
            <a:pPr marL="914400" lvl="1" indent="-342900"/>
            <a:r>
              <a:rPr lang="en-US" dirty="0"/>
              <a:t>most painful because nerves are still intact</a:t>
            </a:r>
          </a:p>
          <a:p>
            <a:pPr marL="914400" lvl="1" indent="-342900"/>
            <a:endParaRPr lang="en-US" dirty="0"/>
          </a:p>
          <a:p>
            <a:pPr marL="457200" indent="-457200">
              <a:buFont typeface="+mj-lt"/>
              <a:buAutoNum type="arabicPeriod"/>
            </a:pPr>
            <a:r>
              <a:rPr lang="en-US" b="1" dirty="0"/>
              <a:t>Third Degree – complete destruction of skin</a:t>
            </a:r>
          </a:p>
          <a:p>
            <a:pPr marL="914400" lvl="1" indent="-342900"/>
            <a:r>
              <a:rPr lang="en-US" dirty="0"/>
              <a:t>charring of tissue</a:t>
            </a:r>
          </a:p>
          <a:p>
            <a:pPr marL="914400" lvl="1" indent="-342900"/>
            <a:r>
              <a:rPr lang="en-US" dirty="0"/>
              <a:t>most dangerous – susceptible to infection</a:t>
            </a:r>
          </a:p>
          <a:p>
            <a:pPr marL="914400" lvl="1" indent="-342900"/>
            <a:r>
              <a:rPr lang="en-US" b="1" dirty="0">
                <a:solidFill>
                  <a:srgbClr val="FF0000"/>
                </a:solidFill>
              </a:rPr>
              <a:t>skin cannot heal itself; </a:t>
            </a:r>
            <a:r>
              <a:rPr lang="en-US" dirty="0"/>
              <a:t>complete destruction; nerves severed</a:t>
            </a:r>
            <a:endParaRPr lang="en-US" b="1" dirty="0"/>
          </a:p>
          <a:p>
            <a:pPr marL="457200" indent="-457200">
              <a:buFont typeface="+mj-lt"/>
              <a:buAutoNum type="arabicPeriod"/>
            </a:pPr>
            <a:r>
              <a:rPr lang="en-US" b="1" dirty="0"/>
              <a:t>Fourth Degree - Extends through entire skin, and into underlying fat, muscle and bone</a:t>
            </a:r>
          </a:p>
          <a:p>
            <a:pPr marL="857250" lvl="1" indent="-457200">
              <a:buFont typeface="Arial" charset="0"/>
              <a:buChar char="•"/>
            </a:pPr>
            <a:r>
              <a:rPr lang="en-US" dirty="0"/>
              <a:t> Often results in amputation, functional impairment, or death</a:t>
            </a:r>
          </a:p>
          <a:p>
            <a:pPr marL="914400" lvl="1" indent="-342900"/>
            <a:endParaRPr lang="en-US" dirty="0"/>
          </a:p>
        </p:txBody>
      </p:sp>
      <p:sp>
        <p:nvSpPr>
          <p:cNvPr id="4" name="Slide Number Placeholder 3"/>
          <p:cNvSpPr>
            <a:spLocks noGrp="1"/>
          </p:cNvSpPr>
          <p:nvPr>
            <p:ph type="sldNum" sz="quarter" idx="12"/>
          </p:nvPr>
        </p:nvSpPr>
        <p:spPr/>
        <p:txBody>
          <a:bodyPr/>
          <a:lstStyle/>
          <a:p>
            <a:fld id="{08352158-35FC-4643-BE8F-22D0DE2F6509}" type="slidenum">
              <a:rPr lang="en-US" smtClean="0"/>
              <a:t>21</a:t>
            </a:fld>
            <a:endParaRPr lang="en-US"/>
          </a:p>
        </p:txBody>
      </p:sp>
      <p:cxnSp>
        <p:nvCxnSpPr>
          <p:cNvPr id="6" name="Straight Connector 5"/>
          <p:cNvCxnSpPr/>
          <p:nvPr/>
        </p:nvCxnSpPr>
        <p:spPr>
          <a:xfrm>
            <a:off x="1752600" y="3352800"/>
            <a:ext cx="822960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275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Warning</a:t>
            </a:r>
          </a:p>
        </p:txBody>
      </p:sp>
      <p:sp>
        <p:nvSpPr>
          <p:cNvPr id="3" name="Content Placeholder 2"/>
          <p:cNvSpPr>
            <a:spLocks noGrp="1"/>
          </p:cNvSpPr>
          <p:nvPr>
            <p:ph idx="1"/>
          </p:nvPr>
        </p:nvSpPr>
        <p:spPr/>
        <p:txBody>
          <a:bodyPr/>
          <a:lstStyle/>
          <a:p>
            <a:pPr marL="0" indent="0" algn="ctr">
              <a:buNone/>
            </a:pPr>
            <a:r>
              <a:rPr lang="en-US" b="1" dirty="0">
                <a:solidFill>
                  <a:srgbClr val="FF0000"/>
                </a:solidFill>
              </a:rPr>
              <a:t>Warning:  </a:t>
            </a:r>
            <a:r>
              <a:rPr lang="en-US" dirty="0"/>
              <a:t>the next few pictures are extremely graphic.  If you are easily disturbed by pictures of injuries, please look away.</a:t>
            </a:r>
          </a:p>
          <a:p>
            <a:endParaRPr lang="en-US" dirty="0"/>
          </a:p>
        </p:txBody>
      </p:sp>
      <p:pic>
        <p:nvPicPr>
          <p:cNvPr id="5" name="Picture 2" descr="C:\Users\mwilli4\AppData\Local\Microsoft\Windows\Temporary Internet Files\Content.IE5\U50JFNBV\MC90043475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1" y="3248026"/>
            <a:ext cx="3200257" cy="320025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8352158-35FC-4643-BE8F-22D0DE2F6509}" type="slidenum">
              <a:rPr lang="en-US" smtClean="0"/>
              <a:t>22</a:t>
            </a:fld>
            <a:endParaRPr lang="en-US"/>
          </a:p>
        </p:txBody>
      </p:sp>
    </p:spTree>
    <p:extLst>
      <p:ext uri="{BB962C8B-B14F-4D97-AF65-F5344CB8AC3E}">
        <p14:creationId xmlns:p14="http://schemas.microsoft.com/office/powerpoint/2010/main" val="3921138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AE35-3B11-561F-9F59-5B66D04DD0CD}"/>
              </a:ext>
            </a:extLst>
          </p:cNvPr>
          <p:cNvSpPr>
            <a:spLocks noGrp="1"/>
          </p:cNvSpPr>
          <p:nvPr>
            <p:ph type="title"/>
          </p:nvPr>
        </p:nvSpPr>
        <p:spPr>
          <a:xfrm>
            <a:off x="152400" y="76200"/>
            <a:ext cx="9144000" cy="685800"/>
          </a:xfrm>
        </p:spPr>
        <p:txBody>
          <a:bodyPr>
            <a:normAutofit fontScale="90000"/>
          </a:bodyPr>
          <a:lstStyle/>
          <a:p>
            <a:r>
              <a:rPr lang="en-US" dirty="0"/>
              <a:t>First and second degree burn.</a:t>
            </a:r>
          </a:p>
        </p:txBody>
      </p:sp>
      <p:pic>
        <p:nvPicPr>
          <p:cNvPr id="4" name="Picture 3">
            <a:extLst>
              <a:ext uri="{FF2B5EF4-FFF2-40B4-BE49-F238E27FC236}">
                <a16:creationId xmlns:a16="http://schemas.microsoft.com/office/drawing/2014/main" id="{6D3B59D9-26B0-E001-D5B8-BF21B1A6B1A7}"/>
              </a:ext>
            </a:extLst>
          </p:cNvPr>
          <p:cNvPicPr>
            <a:picLocks noChangeAspect="1" noChangeArrowheads="1"/>
          </p:cNvPicPr>
          <p:nvPr/>
        </p:nvPicPr>
        <p:blipFill>
          <a:blip r:embed="rId2" cstate="print"/>
          <a:srcRect/>
          <a:stretch>
            <a:fillRect/>
          </a:stretch>
        </p:blipFill>
        <p:spPr bwMode="auto">
          <a:xfrm rot="5400000">
            <a:off x="1148556" y="2737644"/>
            <a:ext cx="3957638" cy="1987550"/>
          </a:xfrm>
          <a:prstGeom prst="rect">
            <a:avLst/>
          </a:prstGeom>
          <a:noFill/>
          <a:ln w="9525">
            <a:noFill/>
            <a:miter lim="800000"/>
            <a:headEnd/>
            <a:tailEnd/>
          </a:ln>
        </p:spPr>
      </p:pic>
      <p:pic>
        <p:nvPicPr>
          <p:cNvPr id="5" name="Picture 4">
            <a:extLst>
              <a:ext uri="{FF2B5EF4-FFF2-40B4-BE49-F238E27FC236}">
                <a16:creationId xmlns:a16="http://schemas.microsoft.com/office/drawing/2014/main" id="{4DB84A05-BD1C-FB2C-C85F-B918856F42AA}"/>
              </a:ext>
            </a:extLst>
          </p:cNvPr>
          <p:cNvPicPr>
            <a:picLocks noChangeAspect="1"/>
          </p:cNvPicPr>
          <p:nvPr/>
        </p:nvPicPr>
        <p:blipFill>
          <a:blip r:embed="rId3"/>
          <a:stretch>
            <a:fillRect/>
          </a:stretch>
        </p:blipFill>
        <p:spPr>
          <a:xfrm>
            <a:off x="5334000" y="1752600"/>
            <a:ext cx="2005758" cy="3999323"/>
          </a:xfrm>
          <a:prstGeom prst="rect">
            <a:avLst/>
          </a:prstGeom>
        </p:spPr>
      </p:pic>
    </p:spTree>
    <p:extLst>
      <p:ext uri="{BB962C8B-B14F-4D97-AF65-F5344CB8AC3E}">
        <p14:creationId xmlns:p14="http://schemas.microsoft.com/office/powerpoint/2010/main" val="2920106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FBD6-31DC-B9F6-7D4C-B303A1D5D09E}"/>
              </a:ext>
            </a:extLst>
          </p:cNvPr>
          <p:cNvSpPr>
            <a:spLocks noGrp="1"/>
          </p:cNvSpPr>
          <p:nvPr>
            <p:ph type="title"/>
          </p:nvPr>
        </p:nvSpPr>
        <p:spPr>
          <a:xfrm>
            <a:off x="152400" y="152400"/>
            <a:ext cx="9144000" cy="838200"/>
          </a:xfrm>
        </p:spPr>
        <p:txBody>
          <a:bodyPr/>
          <a:lstStyle/>
          <a:p>
            <a:r>
              <a:rPr lang="en-US" dirty="0"/>
              <a:t>3</a:t>
            </a:r>
            <a:r>
              <a:rPr lang="en-US" baseline="30000" dirty="0"/>
              <a:t>rd</a:t>
            </a:r>
            <a:r>
              <a:rPr lang="en-US" dirty="0"/>
              <a:t> and 4</a:t>
            </a:r>
            <a:r>
              <a:rPr lang="en-US" baseline="30000" dirty="0"/>
              <a:t>th</a:t>
            </a:r>
            <a:r>
              <a:rPr lang="en-US" dirty="0"/>
              <a:t> degree burns. </a:t>
            </a:r>
          </a:p>
        </p:txBody>
      </p:sp>
      <p:pic>
        <p:nvPicPr>
          <p:cNvPr id="4" name="Picture 3">
            <a:extLst>
              <a:ext uri="{FF2B5EF4-FFF2-40B4-BE49-F238E27FC236}">
                <a16:creationId xmlns:a16="http://schemas.microsoft.com/office/drawing/2014/main" id="{27044A7F-588D-A082-A0C5-732C4460A891}"/>
              </a:ext>
            </a:extLst>
          </p:cNvPr>
          <p:cNvPicPr>
            <a:picLocks noChangeAspect="1"/>
          </p:cNvPicPr>
          <p:nvPr/>
        </p:nvPicPr>
        <p:blipFill>
          <a:blip r:embed="rId2"/>
          <a:stretch>
            <a:fillRect/>
          </a:stretch>
        </p:blipFill>
        <p:spPr>
          <a:xfrm>
            <a:off x="1295400" y="1600200"/>
            <a:ext cx="4340728" cy="4804064"/>
          </a:xfrm>
          <a:prstGeom prst="rect">
            <a:avLst/>
          </a:prstGeom>
        </p:spPr>
      </p:pic>
      <p:pic>
        <p:nvPicPr>
          <p:cNvPr id="5" name="Picture 4">
            <a:extLst>
              <a:ext uri="{FF2B5EF4-FFF2-40B4-BE49-F238E27FC236}">
                <a16:creationId xmlns:a16="http://schemas.microsoft.com/office/drawing/2014/main" id="{47DFE0F7-8850-C024-93B6-00201827B2D6}"/>
              </a:ext>
            </a:extLst>
          </p:cNvPr>
          <p:cNvPicPr>
            <a:picLocks noChangeAspect="1"/>
          </p:cNvPicPr>
          <p:nvPr/>
        </p:nvPicPr>
        <p:blipFill>
          <a:blip r:embed="rId3"/>
          <a:stretch>
            <a:fillRect/>
          </a:stretch>
        </p:blipFill>
        <p:spPr>
          <a:xfrm>
            <a:off x="6097438" y="1600200"/>
            <a:ext cx="4700423" cy="4804064"/>
          </a:xfrm>
          <a:prstGeom prst="rect">
            <a:avLst/>
          </a:prstGeom>
        </p:spPr>
      </p:pic>
    </p:spTree>
    <p:extLst>
      <p:ext uri="{BB962C8B-B14F-4D97-AF65-F5344CB8AC3E}">
        <p14:creationId xmlns:p14="http://schemas.microsoft.com/office/powerpoint/2010/main" val="2729535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7544-B0FD-5027-45AE-8F5272133B28}"/>
              </a:ext>
            </a:extLst>
          </p:cNvPr>
          <p:cNvSpPr>
            <a:spLocks noGrp="1"/>
          </p:cNvSpPr>
          <p:nvPr>
            <p:ph type="title"/>
          </p:nvPr>
        </p:nvSpPr>
        <p:spPr/>
        <p:txBody>
          <a:bodyPr/>
          <a:lstStyle/>
          <a:p>
            <a:r>
              <a:rPr lang="en-US" dirty="0"/>
              <a:t>Injury that happened to a friend of mine.</a:t>
            </a:r>
          </a:p>
        </p:txBody>
      </p:sp>
      <p:pic>
        <p:nvPicPr>
          <p:cNvPr id="1026" name="Picture 2" descr="JACKFROOT | ⚠️ Graphic content ...">
            <a:extLst>
              <a:ext uri="{FF2B5EF4-FFF2-40B4-BE49-F238E27FC236}">
                <a16:creationId xmlns:a16="http://schemas.microsoft.com/office/drawing/2014/main" id="{13CE05F7-F71B-140B-0C12-BD34D0AC1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600200"/>
            <a:ext cx="3734471" cy="466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801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0DED-1DA6-1DEA-C036-006C6829B67D}"/>
              </a:ext>
            </a:extLst>
          </p:cNvPr>
          <p:cNvSpPr>
            <a:spLocks noGrp="1"/>
          </p:cNvSpPr>
          <p:nvPr>
            <p:ph type="title"/>
          </p:nvPr>
        </p:nvSpPr>
        <p:spPr/>
        <p:txBody>
          <a:bodyPr/>
          <a:lstStyle/>
          <a:p>
            <a:r>
              <a:rPr lang="en-US" dirty="0"/>
              <a:t>New breaker</a:t>
            </a:r>
          </a:p>
        </p:txBody>
      </p:sp>
      <p:pic>
        <p:nvPicPr>
          <p:cNvPr id="2050" name="Picture 2" descr="Eaton/Cutler-Hammer CC3125 3 Pole Circuit Breaker">
            <a:extLst>
              <a:ext uri="{FF2B5EF4-FFF2-40B4-BE49-F238E27FC236}">
                <a16:creationId xmlns:a16="http://schemas.microsoft.com/office/drawing/2014/main" id="{7AF37200-AF6D-3FAA-D3DA-F8F43FC7C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95C21F-43CB-CA34-F5CF-7FD5EA129C1B}"/>
              </a:ext>
            </a:extLst>
          </p:cNvPr>
          <p:cNvPicPr>
            <a:picLocks noChangeAspect="1"/>
          </p:cNvPicPr>
          <p:nvPr/>
        </p:nvPicPr>
        <p:blipFill>
          <a:blip r:embed="rId3"/>
          <a:stretch>
            <a:fillRect/>
          </a:stretch>
        </p:blipFill>
        <p:spPr>
          <a:xfrm>
            <a:off x="3682164" y="0"/>
            <a:ext cx="4827671" cy="6858000"/>
          </a:xfrm>
          <a:prstGeom prst="rect">
            <a:avLst/>
          </a:prstGeom>
        </p:spPr>
      </p:pic>
    </p:spTree>
    <p:extLst>
      <p:ext uri="{BB962C8B-B14F-4D97-AF65-F5344CB8AC3E}">
        <p14:creationId xmlns:p14="http://schemas.microsoft.com/office/powerpoint/2010/main" val="89528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81E8A-E041-C864-CC94-3E8932F76986}"/>
              </a:ext>
            </a:extLst>
          </p:cNvPr>
          <p:cNvSpPr>
            <a:spLocks noGrp="1"/>
          </p:cNvSpPr>
          <p:nvPr>
            <p:ph type="title"/>
          </p:nvPr>
        </p:nvSpPr>
        <p:spPr/>
        <p:txBody>
          <a:bodyPr/>
          <a:lstStyle/>
          <a:p>
            <a:r>
              <a:rPr lang="en-US" dirty="0"/>
              <a:t>Circuit breaker that had an arc flash</a:t>
            </a:r>
          </a:p>
        </p:txBody>
      </p:sp>
      <p:pic>
        <p:nvPicPr>
          <p:cNvPr id="5" name="Picture 4" descr="A close up of a black box&#10;&#10;Description automatically generated">
            <a:extLst>
              <a:ext uri="{FF2B5EF4-FFF2-40B4-BE49-F238E27FC236}">
                <a16:creationId xmlns:a16="http://schemas.microsoft.com/office/drawing/2014/main" id="{82D54DC5-FD8F-ED5D-BEC7-9815F7161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8784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F4D66-DFD8-48B0-E7E9-04B3ADBC8130}"/>
              </a:ext>
            </a:extLst>
          </p:cNvPr>
          <p:cNvSpPr>
            <a:spLocks noGrp="1"/>
          </p:cNvSpPr>
          <p:nvPr>
            <p:ph type="title"/>
          </p:nvPr>
        </p:nvSpPr>
        <p:spPr/>
        <p:txBody>
          <a:bodyPr/>
          <a:lstStyle/>
          <a:p>
            <a:r>
              <a:rPr lang="en-US" dirty="0"/>
              <a:t>Left hand</a:t>
            </a:r>
          </a:p>
        </p:txBody>
      </p:sp>
      <p:pic>
        <p:nvPicPr>
          <p:cNvPr id="5" name="Picture 4" descr="A hand with a wound on it&#10;&#10;Description automatically generated">
            <a:extLst>
              <a:ext uri="{FF2B5EF4-FFF2-40B4-BE49-F238E27FC236}">
                <a16:creationId xmlns:a16="http://schemas.microsoft.com/office/drawing/2014/main" id="{797528E0-F8A1-17EB-9F76-2AE2AB17F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6814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3D6D6-C947-32B8-EAC7-54CF19500E51}"/>
              </a:ext>
            </a:extLst>
          </p:cNvPr>
          <p:cNvSpPr>
            <a:spLocks noGrp="1"/>
          </p:cNvSpPr>
          <p:nvPr>
            <p:ph type="title"/>
          </p:nvPr>
        </p:nvSpPr>
        <p:spPr/>
        <p:txBody>
          <a:bodyPr/>
          <a:lstStyle/>
          <a:p>
            <a:r>
              <a:rPr lang="en-US" dirty="0"/>
              <a:t>Right hand</a:t>
            </a:r>
          </a:p>
        </p:txBody>
      </p:sp>
      <p:pic>
        <p:nvPicPr>
          <p:cNvPr id="5" name="Picture 4" descr="A hand with a wound on it&#10;&#10;Description automatically generated">
            <a:extLst>
              <a:ext uri="{FF2B5EF4-FFF2-40B4-BE49-F238E27FC236}">
                <a16:creationId xmlns:a16="http://schemas.microsoft.com/office/drawing/2014/main" id="{51CBAB54-C96B-A647-93C7-87CE39564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388056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50014-5D11-C80E-7259-3A44A2E8F2AB}"/>
              </a:ext>
            </a:extLst>
          </p:cNvPr>
          <p:cNvSpPr>
            <a:spLocks noGrp="1"/>
          </p:cNvSpPr>
          <p:nvPr>
            <p:ph type="title"/>
          </p:nvPr>
        </p:nvSpPr>
        <p:spPr/>
        <p:txBody>
          <a:bodyPr/>
          <a:lstStyle/>
          <a:p>
            <a:r>
              <a:rPr lang="en-US" dirty="0"/>
              <a:t>Shock Hazard Thresholds</a:t>
            </a:r>
          </a:p>
        </p:txBody>
      </p:sp>
      <p:sp>
        <p:nvSpPr>
          <p:cNvPr id="3" name="Content Placeholder 2">
            <a:extLst>
              <a:ext uri="{FF2B5EF4-FFF2-40B4-BE49-F238E27FC236}">
                <a16:creationId xmlns:a16="http://schemas.microsoft.com/office/drawing/2014/main" id="{E8A06DD2-D9D6-4D59-BE53-F3A3DA2B6235}"/>
              </a:ext>
            </a:extLst>
          </p:cNvPr>
          <p:cNvSpPr>
            <a:spLocks noGrp="1"/>
          </p:cNvSpPr>
          <p:nvPr>
            <p:ph idx="1"/>
          </p:nvPr>
        </p:nvSpPr>
        <p:spPr/>
        <p:txBody>
          <a:bodyPr>
            <a:normAutofit lnSpcReduction="10000"/>
          </a:bodyPr>
          <a:lstStyle/>
          <a:p>
            <a:r>
              <a:rPr lang="en-US" b="1" dirty="0"/>
              <a:t>AC</a:t>
            </a:r>
          </a:p>
          <a:p>
            <a:pPr lvl="1"/>
            <a:r>
              <a:rPr lang="en-US" dirty="0"/>
              <a:t>&gt;50V and &gt; 5mA</a:t>
            </a:r>
          </a:p>
          <a:p>
            <a:r>
              <a:rPr lang="en-US" b="1" dirty="0"/>
              <a:t>DC</a:t>
            </a:r>
            <a:endParaRPr lang="en-US" dirty="0"/>
          </a:p>
          <a:p>
            <a:pPr lvl="1"/>
            <a:r>
              <a:rPr lang="en-US" dirty="0"/>
              <a:t>&gt;100V and &gt;40mA</a:t>
            </a:r>
          </a:p>
          <a:p>
            <a:endParaRPr lang="en-US" dirty="0"/>
          </a:p>
          <a:p>
            <a:r>
              <a:rPr lang="en-US" b="1" dirty="0"/>
              <a:t>Capacitors </a:t>
            </a:r>
            <a:r>
              <a:rPr lang="en-US" dirty="0"/>
              <a:t>(Reminder, ELC125 to become qualified worker to work on capacitors exceeding threshold below hazardous energy)</a:t>
            </a:r>
          </a:p>
          <a:p>
            <a:pPr lvl="1"/>
            <a:r>
              <a:rPr lang="en-US" dirty="0"/>
              <a:t>≤100V and &gt;100J (joules)</a:t>
            </a:r>
          </a:p>
          <a:p>
            <a:pPr lvl="1"/>
            <a:r>
              <a:rPr lang="en-US" dirty="0"/>
              <a:t>&gt;100V to 400V and &gt; 1J</a:t>
            </a:r>
          </a:p>
          <a:p>
            <a:pPr lvl="1"/>
            <a:r>
              <a:rPr lang="en-US" dirty="0"/>
              <a:t>&gt;400V and &gt; .25J</a:t>
            </a:r>
            <a:endParaRPr lang="en-US" sz="2600" dirty="0"/>
          </a:p>
          <a:p>
            <a:pPr marL="0" indent="0">
              <a:buNone/>
            </a:pPr>
            <a:endParaRPr lang="en-US" dirty="0"/>
          </a:p>
        </p:txBody>
      </p:sp>
    </p:spTree>
    <p:extLst>
      <p:ext uri="{BB962C8B-B14F-4D97-AF65-F5344CB8AC3E}">
        <p14:creationId xmlns:p14="http://schemas.microsoft.com/office/powerpoint/2010/main" val="3340990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D11AB-3109-FDAE-E686-24C97507838E}"/>
              </a:ext>
            </a:extLst>
          </p:cNvPr>
          <p:cNvSpPr>
            <a:spLocks noGrp="1"/>
          </p:cNvSpPr>
          <p:nvPr>
            <p:ph type="title"/>
          </p:nvPr>
        </p:nvSpPr>
        <p:spPr/>
        <p:txBody>
          <a:bodyPr/>
          <a:lstStyle/>
          <a:p>
            <a:r>
              <a:rPr lang="en-US" dirty="0"/>
              <a:t>Right hand cleaned up. </a:t>
            </a:r>
          </a:p>
        </p:txBody>
      </p:sp>
      <p:pic>
        <p:nvPicPr>
          <p:cNvPr id="5" name="Picture 4" descr="A close-up of a hand with a wound&#10;&#10;Description automatically generated">
            <a:extLst>
              <a:ext uri="{FF2B5EF4-FFF2-40B4-BE49-F238E27FC236}">
                <a16:creationId xmlns:a16="http://schemas.microsoft.com/office/drawing/2014/main" id="{B1D81517-9DDC-417E-C16B-1F6337F33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89303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144000" cy="762000"/>
          </a:xfrm>
        </p:spPr>
        <p:txBody>
          <a:bodyPr>
            <a:normAutofit/>
          </a:bodyPr>
          <a:lstStyle/>
          <a:p>
            <a:r>
              <a:rPr lang="en-US" sz="3600" b="1" dirty="0"/>
              <a:t>Following the hierarchy of Control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76401"/>
            <a:ext cx="9144000" cy="5081179"/>
          </a:xfrm>
          <a:prstGeom prst="rect">
            <a:avLst/>
          </a:prstGeom>
        </p:spPr>
      </p:pic>
    </p:spTree>
    <p:extLst>
      <p:ext uri="{BB962C8B-B14F-4D97-AF65-F5344CB8AC3E}">
        <p14:creationId xmlns:p14="http://schemas.microsoft.com/office/powerpoint/2010/main" val="287699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 Example of Elimination: </a:t>
            </a:r>
          </a:p>
          <a:p>
            <a:pPr marL="857250" lvl="1" indent="-457200"/>
            <a:r>
              <a:rPr lang="en-US" dirty="0"/>
              <a:t>Never work with equipment energized</a:t>
            </a:r>
          </a:p>
          <a:p>
            <a:pPr marL="857250" lvl="1" indent="-457200"/>
            <a:r>
              <a:rPr lang="en-US" dirty="0"/>
              <a:t>Non-contact Rotation meter</a:t>
            </a:r>
          </a:p>
          <a:p>
            <a:pPr marL="0" indent="0">
              <a:buNone/>
            </a:pPr>
            <a:endParaRPr lang="en-US" dirty="0"/>
          </a:p>
          <a:p>
            <a:pPr marL="0" indent="0">
              <a:buNone/>
            </a:pPr>
            <a:r>
              <a:rPr lang="en-US" dirty="0"/>
              <a:t>Example of Substitution: </a:t>
            </a:r>
          </a:p>
          <a:p>
            <a:pPr marL="400050" lvl="1" indent="0">
              <a:buNone/>
            </a:pPr>
            <a:r>
              <a:rPr lang="en-US" dirty="0"/>
              <a:t>Using hazardous voltage for control power?</a:t>
            </a:r>
          </a:p>
          <a:p>
            <a:pPr marL="857250" lvl="1" indent="-457200"/>
            <a:r>
              <a:rPr lang="en-US" dirty="0"/>
              <a:t>Substitute the 120V AC control voltage with  24V DC lowers the voltage exposure to below what is considered hazardous</a:t>
            </a:r>
          </a:p>
          <a:p>
            <a:pPr marL="857250" lvl="1" indent="-457200"/>
            <a:r>
              <a:rPr lang="en-US" dirty="0"/>
              <a:t>Replace electrically powered control with pneumatic</a:t>
            </a:r>
          </a:p>
          <a:p>
            <a:pPr marL="0" indent="0">
              <a:buNone/>
            </a:pPr>
            <a:endParaRPr lang="en-US" dirty="0"/>
          </a:p>
          <a:p>
            <a:pPr marL="857250" lvl="1" indent="-457200"/>
            <a:endParaRPr lang="en-US" dirty="0"/>
          </a:p>
          <a:p>
            <a:pPr marL="0" indent="0">
              <a:buNone/>
            </a:pPr>
            <a:endParaRPr lang="en-US" dirty="0"/>
          </a:p>
          <a:p>
            <a:pPr marL="0" indent="0">
              <a:buNone/>
            </a:pPr>
            <a:endParaRPr lang="en-US" dirty="0"/>
          </a:p>
          <a:p>
            <a:pPr marL="400050" lvl="1" indent="0">
              <a:buNone/>
            </a:pPr>
            <a:endParaRPr lang="en-US" dirty="0"/>
          </a:p>
          <a:p>
            <a:pPr marL="800100" lvl="2" indent="0">
              <a:buNone/>
            </a:pPr>
            <a:endParaRPr lang="en-US" dirty="0"/>
          </a:p>
        </p:txBody>
      </p:sp>
      <p:sp>
        <p:nvSpPr>
          <p:cNvPr id="4" name="Slide Number Placeholder 3"/>
          <p:cNvSpPr>
            <a:spLocks noGrp="1"/>
          </p:cNvSpPr>
          <p:nvPr>
            <p:ph type="sldNum" sz="quarter" idx="12"/>
          </p:nvPr>
        </p:nvSpPr>
        <p:spPr/>
        <p:txBody>
          <a:bodyPr/>
          <a:lstStyle/>
          <a:p>
            <a:fld id="{08352158-35FC-4643-BE8F-22D0DE2F6509}" type="slidenum">
              <a:rPr lang="en-US" smtClean="0"/>
              <a:t>32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720" y="328613"/>
            <a:ext cx="8305800" cy="1041400"/>
          </a:xfrm>
          <a:prstGeom prst="rect">
            <a:avLst/>
          </a:prstGeom>
        </p:spPr>
      </p:pic>
    </p:spTree>
    <p:extLst>
      <p:ext uri="{BB962C8B-B14F-4D97-AF65-F5344CB8AC3E}">
        <p14:creationId xmlns:p14="http://schemas.microsoft.com/office/powerpoint/2010/main" val="169827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Physical barrier or other control  designed into the system or process to protect the worker.  There are two types of Engineering Controls: </a:t>
            </a:r>
          </a:p>
          <a:p>
            <a:pPr lvl="1"/>
            <a:r>
              <a:rPr lang="en-US" dirty="0"/>
              <a:t>Passive control always present example are barriers, insulation</a:t>
            </a:r>
          </a:p>
          <a:p>
            <a:pPr lvl="1"/>
            <a:r>
              <a:rPr lang="en-US" dirty="0"/>
              <a:t>Active control require some sort of initiation. One example is a safety interlock (not engaged until a door is opened)</a:t>
            </a:r>
          </a:p>
        </p:txBody>
      </p:sp>
      <p:sp>
        <p:nvSpPr>
          <p:cNvPr id="2" name="Slide Number Placeholder 1"/>
          <p:cNvSpPr>
            <a:spLocks noGrp="1"/>
          </p:cNvSpPr>
          <p:nvPr>
            <p:ph type="sldNum" sz="quarter" idx="12"/>
          </p:nvPr>
        </p:nvSpPr>
        <p:spPr/>
        <p:txBody>
          <a:bodyPr/>
          <a:lstStyle/>
          <a:p>
            <a:fld id="{08352158-35FC-4643-BE8F-22D0DE2F6509}" type="slidenum">
              <a:rPr lang="en-US" smtClean="0"/>
              <a:t>33</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404813"/>
            <a:ext cx="6629400" cy="965200"/>
          </a:xfrm>
          <a:prstGeom prst="rect">
            <a:avLst/>
          </a:prstGeom>
        </p:spPr>
      </p:pic>
    </p:spTree>
    <p:extLst>
      <p:ext uri="{BB962C8B-B14F-4D97-AF65-F5344CB8AC3E}">
        <p14:creationId xmlns:p14="http://schemas.microsoft.com/office/powerpoint/2010/main" val="1856647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144000" cy="523876"/>
          </a:xfrm>
        </p:spPr>
        <p:txBody>
          <a:bodyPr>
            <a:normAutofit fontScale="90000"/>
          </a:bodyPr>
          <a:lstStyle/>
          <a:p>
            <a:r>
              <a:rPr lang="en-US" dirty="0"/>
              <a:t>Finger Safe Terminals</a:t>
            </a:r>
          </a:p>
        </p:txBody>
      </p:sp>
      <p:pic>
        <p:nvPicPr>
          <p:cNvPr id="5" name="Content Placeholder 4"/>
          <p:cNvPicPr>
            <a:picLocks noGrp="1" noChangeAspect="1"/>
          </p:cNvPicPr>
          <p:nvPr>
            <p:ph idx="1"/>
          </p:nvPr>
        </p:nvPicPr>
        <p:blipFill>
          <a:blip r:embed="rId2"/>
          <a:stretch>
            <a:fillRect/>
          </a:stretch>
        </p:blipFill>
        <p:spPr>
          <a:xfrm>
            <a:off x="1522562" y="981076"/>
            <a:ext cx="9144000" cy="5638800"/>
          </a:xfrm>
          <a:prstGeom prst="rect">
            <a:avLst/>
          </a:prstGeom>
        </p:spPr>
      </p:pic>
      <p:sp>
        <p:nvSpPr>
          <p:cNvPr id="4" name="Slide Number Placeholder 3"/>
          <p:cNvSpPr>
            <a:spLocks noGrp="1"/>
          </p:cNvSpPr>
          <p:nvPr>
            <p:ph type="sldNum" sz="quarter" idx="12"/>
          </p:nvPr>
        </p:nvSpPr>
        <p:spPr/>
        <p:txBody>
          <a:bodyPr/>
          <a:lstStyle/>
          <a:p>
            <a:fld id="{08352158-35FC-4643-BE8F-22D0DE2F6509}" type="slidenum">
              <a:rPr lang="en-US" smtClean="0"/>
              <a:t>34</a:t>
            </a:fld>
            <a:endParaRPr lang="en-US" dirty="0"/>
          </a:p>
        </p:txBody>
      </p:sp>
    </p:spTree>
    <p:extLst>
      <p:ext uri="{BB962C8B-B14F-4D97-AF65-F5344CB8AC3E}">
        <p14:creationId xmlns:p14="http://schemas.microsoft.com/office/powerpoint/2010/main" val="1149451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0" y="1600200"/>
            <a:ext cx="8229600" cy="1066800"/>
          </a:xfrm>
        </p:spPr>
        <p:txBody>
          <a:bodyPr>
            <a:normAutofit/>
          </a:bodyPr>
          <a:lstStyle/>
          <a:p>
            <a:r>
              <a:rPr lang="en-US" sz="3000" dirty="0">
                <a:solidFill>
                  <a:srgbClr val="FF0000"/>
                </a:solidFill>
              </a:rPr>
              <a:t>Lock Out Tag Out =</a:t>
            </a:r>
            <a:br>
              <a:rPr lang="en-US" sz="3000" dirty="0">
                <a:solidFill>
                  <a:srgbClr val="FF0000"/>
                </a:solidFill>
              </a:rPr>
            </a:br>
            <a:r>
              <a:rPr lang="en-US" sz="3000" dirty="0">
                <a:solidFill>
                  <a:srgbClr val="FF0000"/>
                </a:solidFill>
              </a:rPr>
              <a:t>Establishing an Electrically Safe Work Condition</a:t>
            </a:r>
          </a:p>
        </p:txBody>
      </p:sp>
      <p:sp>
        <p:nvSpPr>
          <p:cNvPr id="3" name="Content Placeholder 2"/>
          <p:cNvSpPr>
            <a:spLocks noGrp="1"/>
          </p:cNvSpPr>
          <p:nvPr>
            <p:ph idx="1"/>
          </p:nvPr>
        </p:nvSpPr>
        <p:spPr>
          <a:xfrm>
            <a:off x="1981200" y="2667001"/>
            <a:ext cx="8229600" cy="3459163"/>
          </a:xfrm>
        </p:spPr>
        <p:txBody>
          <a:bodyPr>
            <a:normAutofit/>
          </a:bodyPr>
          <a:lstStyle/>
          <a:p>
            <a:endParaRPr lang="en-US" b="1" dirty="0"/>
          </a:p>
          <a:p>
            <a:r>
              <a:rPr lang="en-US" b="1" dirty="0"/>
              <a:t>Electrically Safe Work Condition </a:t>
            </a:r>
            <a:r>
              <a:rPr lang="en-US" b="1" u="sng" dirty="0"/>
              <a:t>(de-energized):</a:t>
            </a:r>
          </a:p>
          <a:p>
            <a:pPr lvl="1"/>
            <a:r>
              <a:rPr lang="en-US" dirty="0"/>
              <a:t>Electrical conductors or circuit part have been disconnected from energized parts. </a:t>
            </a:r>
          </a:p>
          <a:p>
            <a:pPr lvl="1"/>
            <a:r>
              <a:rPr lang="en-US" dirty="0"/>
              <a:t>Locked and tagged</a:t>
            </a:r>
          </a:p>
          <a:p>
            <a:pPr lvl="1"/>
            <a:r>
              <a:rPr lang="en-US" dirty="0"/>
              <a:t>Tested to ensure the absence of voltage</a:t>
            </a:r>
          </a:p>
          <a:p>
            <a:pPr lvl="1"/>
            <a:r>
              <a:rPr lang="en-US" dirty="0"/>
              <a:t>Grounded if necessary.</a:t>
            </a:r>
          </a:p>
          <a:p>
            <a:pPr marL="0" indent="0">
              <a:buNone/>
            </a:pPr>
            <a:r>
              <a:rPr lang="en-US" sz="1900" i="1" dirty="0"/>
              <a:t>Per NFPA 70E (2021)</a:t>
            </a:r>
          </a:p>
          <a:p>
            <a:pPr marL="0" indent="0">
              <a:buNone/>
            </a:pPr>
            <a:endParaRPr lang="en-US" dirty="0"/>
          </a:p>
          <a:p>
            <a:pPr marL="0" indent="0">
              <a:buNone/>
            </a:pPr>
            <a:endParaRPr lang="en-US" dirty="0">
              <a:solidFill>
                <a:srgbClr val="FF0000"/>
              </a:solidFill>
            </a:endParaRPr>
          </a:p>
          <a:p>
            <a:pPr lvl="1"/>
            <a:endParaRPr lang="en-US" dirty="0"/>
          </a:p>
        </p:txBody>
      </p:sp>
      <p:sp>
        <p:nvSpPr>
          <p:cNvPr id="4" name="Slide Number Placeholder 3"/>
          <p:cNvSpPr>
            <a:spLocks noGrp="1"/>
          </p:cNvSpPr>
          <p:nvPr>
            <p:ph type="sldNum" sz="quarter" idx="12"/>
          </p:nvPr>
        </p:nvSpPr>
        <p:spPr/>
        <p:txBody>
          <a:bodyPr/>
          <a:lstStyle/>
          <a:p>
            <a:fld id="{08352158-35FC-4643-BE8F-22D0DE2F6509}" type="slidenum">
              <a:rPr lang="en-US" smtClean="0"/>
              <a:t>35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600" y="307446"/>
            <a:ext cx="5054600" cy="1079500"/>
          </a:xfrm>
          <a:prstGeom prst="rect">
            <a:avLst/>
          </a:prstGeom>
        </p:spPr>
      </p:pic>
    </p:spTree>
    <p:extLst>
      <p:ext uri="{BB962C8B-B14F-4D97-AF65-F5344CB8AC3E}">
        <p14:creationId xmlns:p14="http://schemas.microsoft.com/office/powerpoint/2010/main" val="2037765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ADA0-16AD-0E34-7B50-B24063DBFD6C}"/>
              </a:ext>
            </a:extLst>
          </p:cNvPr>
          <p:cNvSpPr>
            <a:spLocks noGrp="1"/>
          </p:cNvSpPr>
          <p:nvPr>
            <p:ph type="title"/>
          </p:nvPr>
        </p:nvSpPr>
        <p:spPr/>
        <p:txBody>
          <a:bodyPr/>
          <a:lstStyle/>
          <a:p>
            <a:r>
              <a:rPr lang="en-US" dirty="0"/>
              <a:t>The last line of defense!</a:t>
            </a:r>
          </a:p>
        </p:txBody>
      </p:sp>
      <p:pic>
        <p:nvPicPr>
          <p:cNvPr id="5" name="Picture 4">
            <a:extLst>
              <a:ext uri="{FF2B5EF4-FFF2-40B4-BE49-F238E27FC236}">
                <a16:creationId xmlns:a16="http://schemas.microsoft.com/office/drawing/2014/main" id="{919F6AF6-877B-D6EB-482A-E38DD5EC14F7}"/>
              </a:ext>
            </a:extLst>
          </p:cNvPr>
          <p:cNvPicPr>
            <a:picLocks noChangeAspect="1"/>
          </p:cNvPicPr>
          <p:nvPr/>
        </p:nvPicPr>
        <p:blipFill>
          <a:blip r:embed="rId2"/>
          <a:stretch>
            <a:fillRect/>
          </a:stretch>
        </p:blipFill>
        <p:spPr>
          <a:xfrm>
            <a:off x="914400" y="2209800"/>
            <a:ext cx="2534004" cy="1743318"/>
          </a:xfrm>
          <a:prstGeom prst="rect">
            <a:avLst/>
          </a:prstGeom>
        </p:spPr>
      </p:pic>
      <p:pic>
        <p:nvPicPr>
          <p:cNvPr id="6" name="Picture 5">
            <a:extLst>
              <a:ext uri="{FF2B5EF4-FFF2-40B4-BE49-F238E27FC236}">
                <a16:creationId xmlns:a16="http://schemas.microsoft.com/office/drawing/2014/main" id="{487CDA2E-E3A4-AA08-464C-592987DA87DB}"/>
              </a:ext>
            </a:extLst>
          </p:cNvPr>
          <p:cNvPicPr>
            <a:picLocks noChangeAspect="1"/>
          </p:cNvPicPr>
          <p:nvPr/>
        </p:nvPicPr>
        <p:blipFill>
          <a:blip r:embed="rId3"/>
          <a:stretch>
            <a:fillRect/>
          </a:stretch>
        </p:blipFill>
        <p:spPr>
          <a:xfrm>
            <a:off x="4953000" y="2133600"/>
            <a:ext cx="2143125" cy="2143125"/>
          </a:xfrm>
          <a:prstGeom prst="rect">
            <a:avLst/>
          </a:prstGeom>
        </p:spPr>
      </p:pic>
      <p:pic>
        <p:nvPicPr>
          <p:cNvPr id="7" name="Picture 6">
            <a:extLst>
              <a:ext uri="{FF2B5EF4-FFF2-40B4-BE49-F238E27FC236}">
                <a16:creationId xmlns:a16="http://schemas.microsoft.com/office/drawing/2014/main" id="{6DCDC862-F4BC-7361-736A-72A857FED42E}"/>
              </a:ext>
            </a:extLst>
          </p:cNvPr>
          <p:cNvPicPr>
            <a:picLocks noChangeAspect="1"/>
          </p:cNvPicPr>
          <p:nvPr/>
        </p:nvPicPr>
        <p:blipFill>
          <a:blip r:embed="rId4"/>
          <a:stretch>
            <a:fillRect/>
          </a:stretch>
        </p:blipFill>
        <p:spPr>
          <a:xfrm>
            <a:off x="8534400" y="2233612"/>
            <a:ext cx="1914525" cy="2390775"/>
          </a:xfrm>
          <a:prstGeom prst="rect">
            <a:avLst/>
          </a:prstGeom>
        </p:spPr>
      </p:pic>
    </p:spTree>
    <p:extLst>
      <p:ext uri="{BB962C8B-B14F-4D97-AF65-F5344CB8AC3E}">
        <p14:creationId xmlns:p14="http://schemas.microsoft.com/office/powerpoint/2010/main" val="3036601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Rubber Insulating Gloves (shock)</a:t>
            </a:r>
            <a:br>
              <a:rPr lang="en-US" dirty="0"/>
            </a:br>
            <a:endParaRPr lang="en-US" sz="2400" i="1" dirty="0"/>
          </a:p>
        </p:txBody>
      </p:sp>
      <p:sp>
        <p:nvSpPr>
          <p:cNvPr id="4" name="Slide Number Placeholder 3"/>
          <p:cNvSpPr>
            <a:spLocks noGrp="1"/>
          </p:cNvSpPr>
          <p:nvPr>
            <p:ph type="sldNum" sz="quarter" idx="12"/>
          </p:nvPr>
        </p:nvSpPr>
        <p:spPr/>
        <p:txBody>
          <a:bodyPr/>
          <a:lstStyle/>
          <a:p>
            <a:fld id="{08352158-35FC-4643-BE8F-22D0DE2F6509}" type="slidenum">
              <a:rPr lang="en-US" smtClean="0"/>
              <a:t>37</a:t>
            </a:fld>
            <a:endParaRPr lang="en-US"/>
          </a:p>
        </p:txBody>
      </p:sp>
      <p:pic>
        <p:nvPicPr>
          <p:cNvPr id="5" name="Picture 4">
            <a:extLst>
              <a:ext uri="{FF2B5EF4-FFF2-40B4-BE49-F238E27FC236}">
                <a16:creationId xmlns:a16="http://schemas.microsoft.com/office/drawing/2014/main" id="{7E4CCD63-90ED-824F-BE70-D27E57ED66FD}"/>
              </a:ext>
            </a:extLst>
          </p:cNvPr>
          <p:cNvPicPr>
            <a:picLocks noChangeAspect="1"/>
          </p:cNvPicPr>
          <p:nvPr/>
        </p:nvPicPr>
        <p:blipFill>
          <a:blip r:embed="rId3"/>
          <a:stretch>
            <a:fillRect/>
          </a:stretch>
        </p:blipFill>
        <p:spPr>
          <a:xfrm>
            <a:off x="2292350" y="1963943"/>
            <a:ext cx="7607300" cy="3873500"/>
          </a:xfrm>
          <a:prstGeom prst="rect">
            <a:avLst/>
          </a:prstGeom>
        </p:spPr>
      </p:pic>
    </p:spTree>
    <p:extLst>
      <p:ext uri="{BB962C8B-B14F-4D97-AF65-F5344CB8AC3E}">
        <p14:creationId xmlns:p14="http://schemas.microsoft.com/office/powerpoint/2010/main" val="3748071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4807"/>
            <a:ext cx="8229600" cy="457200"/>
          </a:xfrm>
        </p:spPr>
        <p:txBody>
          <a:bodyPr>
            <a:normAutofit fontScale="90000"/>
          </a:bodyPr>
          <a:lstStyle/>
          <a:p>
            <a:r>
              <a:rPr lang="en-US" dirty="0"/>
              <a:t>What class is it?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2887" b="11667"/>
          <a:stretch/>
        </p:blipFill>
        <p:spPr>
          <a:xfrm>
            <a:off x="1828800" y="954404"/>
            <a:ext cx="5216106" cy="256032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2759"/>
          <a:stretch/>
        </p:blipFill>
        <p:spPr>
          <a:xfrm>
            <a:off x="4277264" y="3469612"/>
            <a:ext cx="6096000" cy="3074276"/>
          </a:xfrm>
          <a:prstGeom prst="rect">
            <a:avLst/>
          </a:prstGeom>
        </p:spPr>
      </p:pic>
      <p:sp>
        <p:nvSpPr>
          <p:cNvPr id="11" name="Oval 10"/>
          <p:cNvSpPr/>
          <p:nvPr/>
        </p:nvSpPr>
        <p:spPr>
          <a:xfrm>
            <a:off x="3657601" y="2362200"/>
            <a:ext cx="779253" cy="304800"/>
          </a:xfrm>
          <a:prstGeom prst="ellipse">
            <a:avLst/>
          </a:prstGeom>
          <a:solidFill>
            <a:srgbClr val="FF0000">
              <a:alpha val="11000"/>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876800"/>
            <a:ext cx="1501911" cy="381000"/>
          </a:xfrm>
          <a:prstGeom prst="rect">
            <a:avLst/>
          </a:prstGeom>
          <a:noFill/>
          <a:ln>
            <a:noFill/>
          </a:ln>
          <a:effectLst/>
        </p:spPr>
      </p:pic>
      <p:sp>
        <p:nvSpPr>
          <p:cNvPr id="4" name="Slide Number Placeholder 3"/>
          <p:cNvSpPr>
            <a:spLocks noGrp="1"/>
          </p:cNvSpPr>
          <p:nvPr>
            <p:ph type="sldNum" sz="quarter" idx="12"/>
          </p:nvPr>
        </p:nvSpPr>
        <p:spPr/>
        <p:txBody>
          <a:bodyPr/>
          <a:lstStyle/>
          <a:p>
            <a:fld id="{08352158-35FC-4643-BE8F-22D0DE2F6509}" type="slidenum">
              <a:rPr lang="en-US" smtClean="0"/>
              <a:t>38</a:t>
            </a:fld>
            <a:endParaRPr lang="en-US"/>
          </a:p>
        </p:txBody>
      </p:sp>
      <p:sp>
        <p:nvSpPr>
          <p:cNvPr id="5" name="TextBox 4"/>
          <p:cNvSpPr txBox="1"/>
          <p:nvPr/>
        </p:nvSpPr>
        <p:spPr>
          <a:xfrm>
            <a:off x="2057400" y="4343400"/>
            <a:ext cx="2209800" cy="923330"/>
          </a:xfrm>
          <a:prstGeom prst="rect">
            <a:avLst/>
          </a:prstGeom>
          <a:noFill/>
        </p:spPr>
        <p:txBody>
          <a:bodyPr wrap="square" rtlCol="0">
            <a:spAutoFit/>
          </a:bodyPr>
          <a:lstStyle/>
          <a:p>
            <a:r>
              <a:rPr lang="en-US" dirty="0"/>
              <a:t>Class of glove defines maximum use voltage</a:t>
            </a:r>
          </a:p>
        </p:txBody>
      </p:sp>
      <p:cxnSp>
        <p:nvCxnSpPr>
          <p:cNvPr id="8" name="Straight Arrow Connector 7"/>
          <p:cNvCxnSpPr/>
          <p:nvPr/>
        </p:nvCxnSpPr>
        <p:spPr>
          <a:xfrm flipV="1">
            <a:off x="2971800" y="2667000"/>
            <a:ext cx="762000" cy="1600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810000" y="5006750"/>
            <a:ext cx="2362200" cy="60551"/>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477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8055"/>
            <a:ext cx="9144000" cy="618530"/>
          </a:xfrm>
        </p:spPr>
        <p:txBody>
          <a:bodyPr>
            <a:normAutofit fontScale="90000"/>
          </a:bodyPr>
          <a:lstStyle/>
          <a:p>
            <a:r>
              <a:rPr lang="en-US" dirty="0"/>
              <a:t>PPE for Shock</a:t>
            </a:r>
          </a:p>
        </p:txBody>
      </p:sp>
      <p:sp>
        <p:nvSpPr>
          <p:cNvPr id="9" name="TextBox 8"/>
          <p:cNvSpPr txBox="1"/>
          <p:nvPr/>
        </p:nvSpPr>
        <p:spPr>
          <a:xfrm>
            <a:off x="1676400" y="1638895"/>
            <a:ext cx="2095500" cy="1754326"/>
          </a:xfrm>
          <a:prstGeom prst="rect">
            <a:avLst/>
          </a:prstGeom>
          <a:noFill/>
        </p:spPr>
        <p:txBody>
          <a:bodyPr wrap="square" rtlCol="0">
            <a:spAutoFit/>
          </a:bodyPr>
          <a:lstStyle/>
          <a:p>
            <a:r>
              <a:rPr lang="en-US" dirty="0"/>
              <a:t>Ensure date has not expired. Once in service, they must be tested every 6 months or annually if not used.</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645"/>
          <a:stretch/>
        </p:blipFill>
        <p:spPr>
          <a:xfrm>
            <a:off x="3771901" y="1600200"/>
            <a:ext cx="5724525" cy="4914900"/>
          </a:xfrm>
          <a:prstGeom prst="rect">
            <a:avLst/>
          </a:prstGeom>
        </p:spPr>
      </p:pic>
      <p:sp>
        <p:nvSpPr>
          <p:cNvPr id="6" name="Oval 5"/>
          <p:cNvSpPr/>
          <p:nvPr/>
        </p:nvSpPr>
        <p:spPr>
          <a:xfrm>
            <a:off x="5105400" y="3181350"/>
            <a:ext cx="3581400" cy="619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9" idx="3"/>
          </p:cNvCxnSpPr>
          <p:nvPr/>
        </p:nvCxnSpPr>
        <p:spPr>
          <a:xfrm>
            <a:off x="3771900" y="2516058"/>
            <a:ext cx="1485900" cy="7605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08352158-35FC-4643-BE8F-22D0DE2F6509}" type="slidenum">
              <a:rPr lang="en-US" smtClean="0"/>
              <a:t>39</a:t>
            </a:fld>
            <a:endParaRPr lang="en-US"/>
          </a:p>
        </p:txBody>
      </p:sp>
    </p:spTree>
    <p:extLst>
      <p:ext uri="{BB962C8B-B14F-4D97-AF65-F5344CB8AC3E}">
        <p14:creationId xmlns:p14="http://schemas.microsoft.com/office/powerpoint/2010/main" val="4060912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FE0FB-6252-F14D-5A4A-4EF3F431146E}"/>
              </a:ext>
            </a:extLst>
          </p:cNvPr>
          <p:cNvSpPr>
            <a:spLocks noGrp="1"/>
          </p:cNvSpPr>
          <p:nvPr>
            <p:ph type="title"/>
          </p:nvPr>
        </p:nvSpPr>
        <p:spPr/>
        <p:txBody>
          <a:bodyPr/>
          <a:lstStyle/>
          <a:p>
            <a:r>
              <a:rPr lang="en-US" dirty="0"/>
              <a:t>Effects of Shock</a:t>
            </a:r>
          </a:p>
        </p:txBody>
      </p:sp>
      <p:sp>
        <p:nvSpPr>
          <p:cNvPr id="3" name="Content Placeholder 2">
            <a:extLst>
              <a:ext uri="{FF2B5EF4-FFF2-40B4-BE49-F238E27FC236}">
                <a16:creationId xmlns:a16="http://schemas.microsoft.com/office/drawing/2014/main" id="{0A65AC85-9007-2BB3-AF7C-AB685C7ABC9A}"/>
              </a:ext>
            </a:extLst>
          </p:cNvPr>
          <p:cNvSpPr>
            <a:spLocks noGrp="1"/>
          </p:cNvSpPr>
          <p:nvPr>
            <p:ph idx="1"/>
          </p:nvPr>
        </p:nvSpPr>
        <p:spPr>
          <a:xfrm>
            <a:off x="457200" y="1905000"/>
            <a:ext cx="5867400" cy="4267200"/>
          </a:xfrm>
        </p:spPr>
        <p:txBody>
          <a:bodyPr/>
          <a:lstStyle/>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kumimoji="0" lang="en-US" sz="2400" b="1" i="0" u="none" strike="noStrike" kern="1200" cap="none" spc="0" normalizeH="0" baseline="0" noProof="0" dirty="0">
                <a:ln>
                  <a:noFill/>
                </a:ln>
                <a:solidFill>
                  <a:schemeClr val="tx1"/>
                </a:solidFill>
                <a:effectLst/>
                <a:uLnTx/>
                <a:uFillTx/>
              </a:rPr>
              <a:t>Short term effects</a:t>
            </a:r>
          </a:p>
          <a:p>
            <a:pPr marL="708660" lvl="1" indent="-342900">
              <a:spcBef>
                <a:spcPts val="400"/>
              </a:spcBef>
              <a:buClr>
                <a:srgbClr val="2DA2BF"/>
              </a:buClr>
              <a:buSzPct val="68000"/>
              <a:buFont typeface="Arial" panose="020B0604020202020204" pitchFamily="34" charset="0"/>
              <a:buChar char="•"/>
            </a:pPr>
            <a:r>
              <a:rPr lang="en-US" sz="2400" dirty="0">
                <a:solidFill>
                  <a:schemeClr val="tx1"/>
                </a:solidFill>
              </a:rPr>
              <a:t>Confusion</a:t>
            </a:r>
          </a:p>
          <a:p>
            <a:pPr marL="708660" lvl="1" indent="-342900">
              <a:spcBef>
                <a:spcPts val="400"/>
              </a:spcBef>
              <a:buClr>
                <a:srgbClr val="2DA2BF"/>
              </a:buClr>
              <a:buSzPct val="68000"/>
              <a:buFont typeface="Arial" panose="020B0604020202020204" pitchFamily="34" charset="0"/>
              <a:buChar char="•"/>
            </a:pPr>
            <a:r>
              <a:rPr lang="en-US" sz="2400" dirty="0">
                <a:solidFill>
                  <a:schemeClr val="tx1"/>
                </a:solidFill>
              </a:rPr>
              <a:t>Muscular Pain</a:t>
            </a:r>
          </a:p>
          <a:p>
            <a:pPr marL="708660" lvl="1" indent="-342900">
              <a:spcBef>
                <a:spcPts val="400"/>
              </a:spcBef>
              <a:buClr>
                <a:srgbClr val="2DA2BF"/>
              </a:buClr>
              <a:buSzPct val="68000"/>
              <a:buFont typeface="Arial" panose="020B0604020202020204" pitchFamily="34" charset="0"/>
              <a:buChar char="•"/>
            </a:pPr>
            <a:r>
              <a:rPr lang="en-US" sz="2400" dirty="0">
                <a:solidFill>
                  <a:schemeClr val="tx1"/>
                </a:solidFill>
              </a:rPr>
              <a:t>Vision abnormalities</a:t>
            </a:r>
          </a:p>
          <a:p>
            <a:pPr marL="708660" lvl="1" indent="-342900">
              <a:spcBef>
                <a:spcPts val="400"/>
              </a:spcBef>
              <a:buClr>
                <a:srgbClr val="2DA2BF"/>
              </a:buClr>
              <a:buSzPct val="68000"/>
              <a:buFont typeface="Arial" panose="020B0604020202020204" pitchFamily="34" charset="0"/>
              <a:buChar char="•"/>
            </a:pPr>
            <a:r>
              <a:rPr kumimoji="0" lang="en-US" sz="2400" b="0" i="0" u="none" strike="noStrike" kern="1200" cap="none" spc="0" normalizeH="0" baseline="0" noProof="0" dirty="0">
                <a:ln>
                  <a:noFill/>
                </a:ln>
                <a:solidFill>
                  <a:schemeClr val="tx1"/>
                </a:solidFill>
                <a:effectLst/>
                <a:uLnTx/>
                <a:uFillTx/>
              </a:rPr>
              <a:t>Swelling</a:t>
            </a:r>
          </a:p>
          <a:p>
            <a:pPr marL="708660" lvl="1" indent="-342900">
              <a:spcBef>
                <a:spcPts val="400"/>
              </a:spcBef>
              <a:buClr>
                <a:srgbClr val="2DA2BF"/>
              </a:buClr>
              <a:buSzPct val="68000"/>
              <a:buFont typeface="Arial" panose="020B0604020202020204" pitchFamily="34" charset="0"/>
              <a:buChar char="•"/>
            </a:pPr>
            <a:r>
              <a:rPr lang="en-US" sz="2400" dirty="0">
                <a:solidFill>
                  <a:schemeClr val="tx1"/>
                </a:solidFill>
              </a:rPr>
              <a:t>Headache</a:t>
            </a:r>
          </a:p>
          <a:p>
            <a:pPr marL="708660" lvl="1" indent="-342900">
              <a:spcBef>
                <a:spcPts val="400"/>
              </a:spcBef>
              <a:buClr>
                <a:srgbClr val="2DA2BF"/>
              </a:buClr>
              <a:buSzPct val="68000"/>
              <a:buFont typeface="Arial" panose="020B0604020202020204" pitchFamily="34" charset="0"/>
              <a:buChar char="•"/>
            </a:pPr>
            <a:r>
              <a:rPr kumimoji="0" lang="en-US" sz="2400" b="0" i="0" u="none" strike="noStrike" kern="1200" cap="none" spc="0" normalizeH="0" baseline="0" noProof="0" dirty="0">
                <a:ln>
                  <a:noFill/>
                </a:ln>
                <a:solidFill>
                  <a:schemeClr val="tx1"/>
                </a:solidFill>
                <a:effectLst/>
                <a:uLnTx/>
                <a:uFillTx/>
              </a:rPr>
              <a:t>Cardiac</a:t>
            </a:r>
            <a:r>
              <a:rPr kumimoji="0" lang="en-US" sz="2400" b="0" i="0" u="none" strike="noStrike" kern="1200" cap="none" spc="0" normalizeH="0" noProof="0" dirty="0">
                <a:ln>
                  <a:noFill/>
                </a:ln>
                <a:solidFill>
                  <a:schemeClr val="tx1"/>
                </a:solidFill>
                <a:effectLst/>
                <a:uLnTx/>
                <a:uFillTx/>
              </a:rPr>
              <a:t> irregularities/heart stoppage</a:t>
            </a:r>
          </a:p>
          <a:p>
            <a:pPr marL="708660" lvl="1" indent="-342900">
              <a:spcBef>
                <a:spcPts val="400"/>
              </a:spcBef>
              <a:buClr>
                <a:srgbClr val="2DA2BF"/>
              </a:buClr>
              <a:buSzPct val="68000"/>
              <a:buFont typeface="Arial" panose="020B0604020202020204" pitchFamily="34" charset="0"/>
              <a:buChar char="•"/>
            </a:pPr>
            <a:r>
              <a:rPr lang="en-US" sz="2400" baseline="0" dirty="0">
                <a:solidFill>
                  <a:schemeClr val="tx1"/>
                </a:solidFill>
              </a:rPr>
              <a:t>Burns/heating of the body</a:t>
            </a:r>
          </a:p>
          <a:p>
            <a:pPr marL="0" indent="0">
              <a:buNone/>
            </a:pPr>
            <a:endParaRPr lang="en-US" dirty="0"/>
          </a:p>
        </p:txBody>
      </p:sp>
      <p:sp>
        <p:nvSpPr>
          <p:cNvPr id="4" name="TextBox 3">
            <a:extLst>
              <a:ext uri="{FF2B5EF4-FFF2-40B4-BE49-F238E27FC236}">
                <a16:creationId xmlns:a16="http://schemas.microsoft.com/office/drawing/2014/main" id="{A7AD111A-4E10-91AB-881B-0EC2FA404A41}"/>
              </a:ext>
            </a:extLst>
          </p:cNvPr>
          <p:cNvSpPr txBox="1"/>
          <p:nvPr/>
        </p:nvSpPr>
        <p:spPr>
          <a:xfrm>
            <a:off x="6858000" y="1905000"/>
            <a:ext cx="4763484" cy="1723549"/>
          </a:xfrm>
          <a:prstGeom prst="rect">
            <a:avLst/>
          </a:prstGeom>
          <a:noFill/>
        </p:spPr>
        <p:txBody>
          <a:bodyPr wrap="none" rtlCol="0">
            <a:spAutoFit/>
          </a:bodyPr>
          <a:lstStyle/>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kumimoji="0" lang="en-US" sz="2400" b="1" i="0" u="none" strike="noStrike" kern="1200" cap="none" spc="0" normalizeH="0" baseline="0" noProof="0" dirty="0">
                <a:ln>
                  <a:noFill/>
                </a:ln>
                <a:effectLst/>
                <a:uLnTx/>
                <a:uFillTx/>
              </a:rPr>
              <a:t>Long term effects</a:t>
            </a:r>
          </a:p>
          <a:p>
            <a:pPr marL="708660" lvl="1" indent="-342900">
              <a:spcBef>
                <a:spcPts val="400"/>
              </a:spcBef>
              <a:buClr>
                <a:srgbClr val="2DA2BF"/>
              </a:buClr>
              <a:buSzPct val="68000"/>
              <a:buFont typeface="Arial" panose="020B0604020202020204" pitchFamily="34" charset="0"/>
              <a:buChar char="•"/>
            </a:pPr>
            <a:r>
              <a:rPr lang="en-US" sz="2400" dirty="0"/>
              <a:t>Paralysis</a:t>
            </a:r>
          </a:p>
          <a:p>
            <a:pPr marL="708660" lvl="1" indent="-342900">
              <a:spcBef>
                <a:spcPts val="400"/>
              </a:spcBef>
              <a:buClr>
                <a:srgbClr val="2DA2BF"/>
              </a:buClr>
              <a:buSzPct val="68000"/>
              <a:buFont typeface="Arial" panose="020B0604020202020204" pitchFamily="34" charset="0"/>
              <a:buChar char="•"/>
            </a:pPr>
            <a:r>
              <a:rPr kumimoji="0" lang="en-US" sz="2400" b="0" i="0" u="none" strike="noStrike" kern="1200" cap="none" spc="0" normalizeH="0" baseline="0" noProof="0" dirty="0">
                <a:ln>
                  <a:noFill/>
                </a:ln>
                <a:effectLst/>
                <a:uLnTx/>
                <a:uFillTx/>
              </a:rPr>
              <a:t>Speech or writing impairment</a:t>
            </a:r>
            <a:endParaRPr lang="en-US" sz="2400" dirty="0"/>
          </a:p>
          <a:p>
            <a:pPr marL="708660" lvl="1" indent="-342900">
              <a:spcBef>
                <a:spcPts val="400"/>
              </a:spcBef>
              <a:buClr>
                <a:srgbClr val="2DA2BF"/>
              </a:buClr>
              <a:buSzPct val="68000"/>
              <a:buFont typeface="Arial" panose="020B0604020202020204" pitchFamily="34" charset="0"/>
              <a:buChar char="•"/>
            </a:pPr>
            <a:r>
              <a:rPr kumimoji="0" lang="en-US" sz="2400" b="0" i="0" u="none" strike="noStrike" kern="1200" cap="none" spc="0" normalizeH="0" baseline="0" noProof="0" dirty="0">
                <a:ln>
                  <a:noFill/>
                </a:ln>
                <a:effectLst/>
                <a:uLnTx/>
                <a:uFillTx/>
              </a:rPr>
              <a:t>Damage</a:t>
            </a:r>
            <a:r>
              <a:rPr kumimoji="0" lang="en-US" sz="2400" b="0" i="0" u="none" strike="noStrike" kern="1200" cap="none" spc="0" normalizeH="0" noProof="0" dirty="0">
                <a:ln>
                  <a:noFill/>
                </a:ln>
                <a:effectLst/>
                <a:uLnTx/>
                <a:uFillTx/>
              </a:rPr>
              <a:t> to nervous system</a:t>
            </a:r>
            <a:endParaRPr kumimoji="0" lang="en-US" sz="2400"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880146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Zero Energy Verification- Meters</a:t>
            </a:r>
          </a:p>
        </p:txBody>
      </p:sp>
      <p:sp>
        <p:nvSpPr>
          <p:cNvPr id="3" name="Content Placeholder 2"/>
          <p:cNvSpPr>
            <a:spLocks noGrp="1"/>
          </p:cNvSpPr>
          <p:nvPr>
            <p:ph idx="1"/>
          </p:nvPr>
        </p:nvSpPr>
        <p:spPr>
          <a:xfrm>
            <a:off x="1981200" y="1676401"/>
            <a:ext cx="8229600" cy="4525963"/>
          </a:xfrm>
        </p:spPr>
        <p:txBody>
          <a:bodyPr/>
          <a:lstStyle/>
          <a:p>
            <a:pPr marL="0" indent="0">
              <a:buNone/>
            </a:pPr>
            <a:r>
              <a:rPr lang="en-US" b="1" dirty="0"/>
              <a:t>Zero-Energy Verification</a:t>
            </a:r>
          </a:p>
          <a:p>
            <a:pPr lvl="1"/>
            <a:r>
              <a:rPr lang="en-US" dirty="0"/>
              <a:t>Meter must be a contact-type meter (not induced/proximity) to verify zero energy</a:t>
            </a:r>
          </a:p>
          <a:p>
            <a:pPr lvl="1"/>
            <a:r>
              <a:rPr lang="en-US" dirty="0"/>
              <a:t>Proximity testers confirm the </a:t>
            </a:r>
            <a:r>
              <a:rPr lang="en-US" i="1" dirty="0"/>
              <a:t>presence</a:t>
            </a:r>
            <a:r>
              <a:rPr lang="en-US" dirty="0"/>
              <a:t> of voltage, not the absence</a:t>
            </a:r>
          </a:p>
          <a:p>
            <a:pPr lvl="1"/>
            <a:r>
              <a:rPr lang="en-US" dirty="0"/>
              <a:t>Limited conditions of use for proximity testers</a:t>
            </a:r>
          </a:p>
          <a:p>
            <a:pPr marL="457200" lvl="1"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1" y="4661499"/>
            <a:ext cx="3796149" cy="2114550"/>
          </a:xfrm>
          <a:prstGeom prst="rect">
            <a:avLst/>
          </a:prstGeom>
          <a:ln>
            <a:solidFill>
              <a:schemeClr val="tx1">
                <a:lumMod val="65000"/>
                <a:lumOff val="35000"/>
              </a:schemeClr>
            </a:solidFill>
          </a:ln>
        </p:spPr>
      </p:pic>
      <p:pic>
        <p:nvPicPr>
          <p:cNvPr id="2050" name="Picture 2" descr="C:\Users\likitti\AppData\Local\Microsoft\Windows\INetCache\Content.Outlook\3HNRP7YR\photo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4667250"/>
            <a:ext cx="2819400" cy="2114550"/>
          </a:xfrm>
          <a:prstGeom prst="rect">
            <a:avLst/>
          </a:prstGeom>
          <a:noFill/>
          <a:ln>
            <a:solidFill>
              <a:schemeClr val="tx1">
                <a:lumMod val="65000"/>
                <a:lumOff val="35000"/>
              </a:schemeClr>
            </a:solidFill>
          </a:ln>
          <a:extLst>
            <a:ext uri="{909E8E84-426E-40dd-AFC4-6F175D3DCCD1}">
              <a14:hiddenFill xmlns="" xmlns:a14="http://schemas.microsoft.com/office/drawing/2010/main">
                <a:solidFill>
                  <a:srgbClr val="FFFFFF"/>
                </a:solidFill>
              </a14:hiddenFill>
            </a:ext>
          </a:extLst>
        </p:spPr>
      </p:pic>
      <p:sp>
        <p:nvSpPr>
          <p:cNvPr id="4" name="&quot;No&quot; Symbol 3"/>
          <p:cNvSpPr/>
          <p:nvPr/>
        </p:nvSpPr>
        <p:spPr>
          <a:xfrm flipH="1">
            <a:off x="3657600" y="4743451"/>
            <a:ext cx="2286000" cy="2051649"/>
          </a:xfrm>
          <a:prstGeom prst="noSmoking">
            <a:avLst>
              <a:gd name="adj" fmla="val 480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824342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14300"/>
            <a:ext cx="9144000" cy="990600"/>
          </a:xfrm>
        </p:spPr>
        <p:txBody>
          <a:bodyPr>
            <a:normAutofit fontScale="90000"/>
          </a:bodyPr>
          <a:lstStyle/>
          <a:p>
            <a:br>
              <a:rPr lang="en-US" sz="3000" dirty="0"/>
            </a:br>
            <a:r>
              <a:rPr lang="en-US" sz="3000" dirty="0"/>
              <a:t>What Safe Work Practices Protect You from Arc-Flash Injuries?</a:t>
            </a:r>
          </a:p>
        </p:txBody>
      </p:sp>
      <p:sp>
        <p:nvSpPr>
          <p:cNvPr id="2" name="Slide Number Placeholder 1"/>
          <p:cNvSpPr>
            <a:spLocks noGrp="1"/>
          </p:cNvSpPr>
          <p:nvPr>
            <p:ph type="sldNum" sz="quarter" idx="12"/>
          </p:nvPr>
        </p:nvSpPr>
        <p:spPr/>
        <p:txBody>
          <a:bodyPr/>
          <a:lstStyle/>
          <a:p>
            <a:fld id="{08352158-35FC-4643-BE8F-22D0DE2F6509}" type="slidenum">
              <a:rPr lang="en-US" smtClean="0"/>
              <a:t>41</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868" y="4267200"/>
            <a:ext cx="3827748" cy="2127020"/>
          </a:xfrm>
          <a:prstGeom prst="rect">
            <a:avLst/>
          </a:prstGeom>
        </p:spPr>
      </p:pic>
      <p:sp>
        <p:nvSpPr>
          <p:cNvPr id="6" name="Content Placeholder 5"/>
          <p:cNvSpPr>
            <a:spLocks noGrp="1"/>
          </p:cNvSpPr>
          <p:nvPr>
            <p:ph idx="1"/>
          </p:nvPr>
        </p:nvSpPr>
        <p:spPr/>
        <p:txBody>
          <a:bodyPr>
            <a:normAutofit/>
          </a:bodyPr>
          <a:lstStyle/>
          <a:p>
            <a:r>
              <a:rPr lang="en-US" sz="2800" dirty="0">
                <a:solidFill>
                  <a:srgbClr val="0070C0"/>
                </a:solidFill>
              </a:rPr>
              <a:t>Eliminating the hazard</a:t>
            </a:r>
          </a:p>
          <a:p>
            <a:r>
              <a:rPr lang="en-US" sz="2800" dirty="0">
                <a:solidFill>
                  <a:srgbClr val="00B050"/>
                </a:solidFill>
              </a:rPr>
              <a:t>Increase the working distance between you and the equipment by remote operation of the breaker/disconnect (outside the arc-flash  boundary)</a:t>
            </a:r>
          </a:p>
          <a:p>
            <a:r>
              <a:rPr lang="en-US" sz="2800" dirty="0">
                <a:solidFill>
                  <a:srgbClr val="FFC000"/>
                </a:solidFill>
              </a:rPr>
              <a:t>Placing circuits in electrically safe working conditions by locking out and tagging out all sources </a:t>
            </a:r>
            <a:endParaRPr lang="en-US" sz="2800" dirty="0"/>
          </a:p>
          <a:p>
            <a:r>
              <a:rPr lang="en-US" sz="2800" dirty="0">
                <a:solidFill>
                  <a:srgbClr val="FF0000"/>
                </a:solidFill>
              </a:rPr>
              <a:t>The use of arc-rated PPE</a:t>
            </a:r>
            <a:endParaRPr lang="en-US" sz="2800" dirty="0"/>
          </a:p>
        </p:txBody>
      </p:sp>
    </p:spTree>
    <p:extLst>
      <p:ext uri="{BB962C8B-B14F-4D97-AF65-F5344CB8AC3E}">
        <p14:creationId xmlns:p14="http://schemas.microsoft.com/office/powerpoint/2010/main" val="120262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143976"/>
            <a:ext cx="9144000" cy="917345"/>
          </a:xfrm>
        </p:spPr>
        <p:txBody>
          <a:bodyPr>
            <a:normAutofit fontScale="90000"/>
          </a:bodyPr>
          <a:lstStyle/>
          <a:p>
            <a:br>
              <a:rPr lang="en-US" sz="3000" dirty="0"/>
            </a:br>
            <a:r>
              <a:rPr lang="en-US" sz="3000" dirty="0"/>
              <a:t>What Safe Work Practices Protect You from Shock Injuries?</a:t>
            </a:r>
          </a:p>
        </p:txBody>
      </p:sp>
      <p:sp>
        <p:nvSpPr>
          <p:cNvPr id="2" name="Slide Number Placeholder 1"/>
          <p:cNvSpPr>
            <a:spLocks noGrp="1"/>
          </p:cNvSpPr>
          <p:nvPr>
            <p:ph type="sldNum" sz="quarter" idx="12"/>
          </p:nvPr>
        </p:nvSpPr>
        <p:spPr/>
        <p:txBody>
          <a:bodyPr/>
          <a:lstStyle/>
          <a:p>
            <a:fld id="{08352158-35FC-4643-BE8F-22D0DE2F6509}" type="slidenum">
              <a:rPr lang="en-US" smtClean="0"/>
              <a:t>42</a:t>
            </a:fld>
            <a:endParaRPr lang="en-US"/>
          </a:p>
        </p:txBody>
      </p:sp>
      <p:sp>
        <p:nvSpPr>
          <p:cNvPr id="6" name="Content Placeholder 2"/>
          <p:cNvSpPr txBox="1">
            <a:spLocks/>
          </p:cNvSpPr>
          <p:nvPr/>
        </p:nvSpPr>
        <p:spPr>
          <a:xfrm>
            <a:off x="1600200" y="2590800"/>
            <a:ext cx="8229601"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700" dirty="0">
                <a:solidFill>
                  <a:srgbClr val="00B050"/>
                </a:solidFill>
              </a:rPr>
              <a:t> Use rated barriers to shield worker  from exposure</a:t>
            </a:r>
          </a:p>
        </p:txBody>
      </p:sp>
      <p:sp>
        <p:nvSpPr>
          <p:cNvPr id="7" name="TextBox 6"/>
          <p:cNvSpPr txBox="1"/>
          <p:nvPr/>
        </p:nvSpPr>
        <p:spPr>
          <a:xfrm>
            <a:off x="1641115" y="3657600"/>
            <a:ext cx="8972550" cy="2446824"/>
          </a:xfrm>
          <a:prstGeom prst="rect">
            <a:avLst/>
          </a:prstGeom>
          <a:noFill/>
        </p:spPr>
        <p:txBody>
          <a:bodyPr wrap="square" rtlCol="0">
            <a:spAutoFit/>
          </a:bodyPr>
          <a:lstStyle/>
          <a:p>
            <a:pPr marL="457200" indent="-457200">
              <a:buFont typeface="Arial" panose="020B0604020202020204" pitchFamily="34" charset="0"/>
              <a:buChar char="•"/>
            </a:pPr>
            <a:r>
              <a:rPr lang="en-US" sz="2700" dirty="0">
                <a:solidFill>
                  <a:srgbClr val="FFC000"/>
                </a:solidFill>
              </a:rPr>
              <a:t>Placing circuits in electrically safe working conditions by locking out and tagging</a:t>
            </a:r>
          </a:p>
          <a:p>
            <a:r>
              <a:rPr lang="en-US" sz="2700" dirty="0">
                <a:solidFill>
                  <a:srgbClr val="FFC000"/>
                </a:solidFill>
              </a:rPr>
              <a:t>      out all sources </a:t>
            </a:r>
          </a:p>
          <a:p>
            <a:endParaRPr lang="en-US" sz="2700" dirty="0">
              <a:solidFill>
                <a:srgbClr val="FFC000"/>
              </a:solidFill>
            </a:endParaRPr>
          </a:p>
          <a:p>
            <a:pPr marL="457200" indent="-457200">
              <a:buFont typeface="Arial"/>
              <a:buChar char="•"/>
            </a:pPr>
            <a:r>
              <a:rPr lang="en-US" sz="2700" dirty="0">
                <a:solidFill>
                  <a:srgbClr val="FF0000"/>
                </a:solidFill>
              </a:rPr>
              <a:t>Electrically Insulating gloves</a:t>
            </a:r>
          </a:p>
          <a:p>
            <a:endParaRPr lang="en-US" dirty="0"/>
          </a:p>
        </p:txBody>
      </p:sp>
      <p:sp>
        <p:nvSpPr>
          <p:cNvPr id="8" name="TextBox 7"/>
          <p:cNvSpPr txBox="1"/>
          <p:nvPr/>
        </p:nvSpPr>
        <p:spPr>
          <a:xfrm>
            <a:off x="1524000" y="1600201"/>
            <a:ext cx="8972550" cy="1200329"/>
          </a:xfrm>
          <a:prstGeom prst="rect">
            <a:avLst/>
          </a:prstGeom>
          <a:noFill/>
        </p:spPr>
        <p:txBody>
          <a:bodyPr wrap="square" rtlCol="0">
            <a:spAutoFit/>
          </a:bodyPr>
          <a:lstStyle/>
          <a:p>
            <a:pPr marL="457200" indent="-457200">
              <a:buFont typeface="Arial" panose="020B0604020202020204" pitchFamily="34" charset="0"/>
              <a:buChar char="•"/>
            </a:pPr>
            <a:r>
              <a:rPr lang="en-US" sz="2700" dirty="0">
                <a:solidFill>
                  <a:schemeClr val="tx2">
                    <a:lumMod val="60000"/>
                    <a:lumOff val="40000"/>
                  </a:schemeClr>
                </a:solidFill>
              </a:rPr>
              <a:t>Substituting voltage level to a lower less hazardous voltage</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868" y="4267200"/>
            <a:ext cx="3827748" cy="2127020"/>
          </a:xfrm>
          <a:prstGeom prst="rect">
            <a:avLst/>
          </a:prstGeom>
        </p:spPr>
      </p:pic>
    </p:spTree>
    <p:extLst>
      <p:ext uri="{BB962C8B-B14F-4D97-AF65-F5344CB8AC3E}">
        <p14:creationId xmlns:p14="http://schemas.microsoft.com/office/powerpoint/2010/main" val="292909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81BE-7B0A-0794-D89F-1EE6D0D210A9}"/>
              </a:ext>
            </a:extLst>
          </p:cNvPr>
          <p:cNvSpPr>
            <a:spLocks noGrp="1"/>
          </p:cNvSpPr>
          <p:nvPr>
            <p:ph type="title"/>
          </p:nvPr>
        </p:nvSpPr>
        <p:spPr>
          <a:xfrm>
            <a:off x="7997952" y="1600200"/>
            <a:ext cx="3127248" cy="1828800"/>
          </a:xfrm>
        </p:spPr>
        <p:txBody>
          <a:bodyPr anchor="b">
            <a:normAutofit/>
          </a:bodyPr>
          <a:lstStyle/>
          <a:p>
            <a:r>
              <a:rPr lang="en-US" dirty="0"/>
              <a:t>LOCK OUT TAG OUT</a:t>
            </a:r>
          </a:p>
        </p:txBody>
      </p:sp>
      <p:pic>
        <p:nvPicPr>
          <p:cNvPr id="2050" name="Picture 2" descr="OMGTMD Lockout Tagout Kit - Lockout Set Safety Padlocks Lockout Hasp Breaker Lockout Ball Valve Lockout Steel Cable Lockout Plug Loto Valve Lockout L">
            <a:extLst>
              <a:ext uri="{FF2B5EF4-FFF2-40B4-BE49-F238E27FC236}">
                <a16:creationId xmlns:a16="http://schemas.microsoft.com/office/drawing/2014/main" id="{84B647D4-FD69-A61A-D838-2BBD1D721135}"/>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7715" b="9427"/>
          <a:stretch/>
        </p:blipFill>
        <p:spPr bwMode="auto">
          <a:xfrm>
            <a:off x="781251" y="777240"/>
            <a:ext cx="6400800" cy="5303520"/>
          </a:xfrm>
          <a:prstGeom prst="rect">
            <a:avLst/>
          </a:prstGeom>
          <a:solidFill>
            <a:srgbClr val="FFFFFF"/>
          </a:solidFill>
        </p:spPr>
      </p:pic>
      <p:sp>
        <p:nvSpPr>
          <p:cNvPr id="2055" name="Text Placeholder 3">
            <a:extLst>
              <a:ext uri="{FF2B5EF4-FFF2-40B4-BE49-F238E27FC236}">
                <a16:creationId xmlns:a16="http://schemas.microsoft.com/office/drawing/2014/main" id="{00B7BD18-89C7-1550-D253-0FED60DD0A4B}"/>
              </a:ext>
            </a:extLst>
          </p:cNvPr>
          <p:cNvSpPr>
            <a:spLocks noGrp="1"/>
          </p:cNvSpPr>
          <p:nvPr>
            <p:ph type="body" sz="half" idx="2"/>
          </p:nvPr>
        </p:nvSpPr>
        <p:spPr>
          <a:xfrm>
            <a:off x="7997952" y="3429000"/>
            <a:ext cx="3127248" cy="1828800"/>
          </a:xfrm>
        </p:spPr>
        <p:txBody>
          <a:bodyPr/>
          <a:lstStyle/>
          <a:p>
            <a:r>
              <a:rPr lang="en-US" dirty="0"/>
              <a:t>Chose the proper equipment for your task. </a:t>
            </a:r>
          </a:p>
        </p:txBody>
      </p:sp>
    </p:spTree>
    <p:extLst>
      <p:ext uri="{BB962C8B-B14F-4D97-AF65-F5344CB8AC3E}">
        <p14:creationId xmlns:p14="http://schemas.microsoft.com/office/powerpoint/2010/main" val="394264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335"/>
            <a:ext cx="8229600" cy="1143000"/>
          </a:xfrm>
        </p:spPr>
        <p:txBody>
          <a:bodyPr/>
          <a:lstStyle/>
          <a:p>
            <a:r>
              <a:rPr lang="en-US" dirty="0"/>
              <a:t>LockOut TagOut</a:t>
            </a:r>
          </a:p>
        </p:txBody>
      </p:sp>
      <p:sp>
        <p:nvSpPr>
          <p:cNvPr id="4" name="Slide Number Placeholder 3"/>
          <p:cNvSpPr>
            <a:spLocks noGrp="1"/>
          </p:cNvSpPr>
          <p:nvPr>
            <p:ph type="sldNum" sz="quarter" idx="12"/>
          </p:nvPr>
        </p:nvSpPr>
        <p:spPr/>
        <p:txBody>
          <a:bodyPr/>
          <a:lstStyle/>
          <a:p>
            <a:fld id="{08352158-35FC-4643-BE8F-22D0DE2F6509}" type="slidenum">
              <a:rPr lang="en-US" smtClean="0"/>
              <a:t>44</a:t>
            </a:fld>
            <a:endParaRPr lang="en-US" dirty="0"/>
          </a:p>
        </p:txBody>
      </p:sp>
      <p:sp>
        <p:nvSpPr>
          <p:cNvPr id="7" name="Content Placeholder 2"/>
          <p:cNvSpPr>
            <a:spLocks noGrp="1"/>
          </p:cNvSpPr>
          <p:nvPr>
            <p:ph idx="1"/>
          </p:nvPr>
        </p:nvSpPr>
        <p:spPr>
          <a:xfrm>
            <a:off x="1752600" y="838201"/>
            <a:ext cx="8839200" cy="5287963"/>
          </a:xfrm>
        </p:spPr>
        <p:txBody>
          <a:bodyPr>
            <a:noAutofit/>
          </a:bodyPr>
          <a:lstStyle/>
          <a:p>
            <a:pPr marL="0" indent="0">
              <a:buNone/>
            </a:pPr>
            <a:endParaRPr lang="en-US" sz="2400" dirty="0"/>
          </a:p>
          <a:p>
            <a:pPr marL="0" indent="0">
              <a:buNone/>
            </a:pPr>
            <a:r>
              <a:rPr lang="en-US" sz="2400" b="1" dirty="0"/>
              <a:t>Why LOTO?</a:t>
            </a:r>
          </a:p>
          <a:p>
            <a:pPr marL="0" indent="0">
              <a:buNone/>
            </a:pPr>
            <a:endParaRPr lang="en-US" sz="2400" dirty="0"/>
          </a:p>
          <a:p>
            <a:pPr marL="0" indent="0">
              <a:buNone/>
            </a:pPr>
            <a:r>
              <a:rPr lang="en-US" sz="2400" dirty="0"/>
              <a:t>NFPA70E (2021)</a:t>
            </a:r>
            <a:r>
              <a:rPr lang="en-US" sz="2400" i="1" dirty="0"/>
              <a:t>Article 110.3   </a:t>
            </a:r>
            <a:r>
              <a:rPr lang="en-US" sz="2400" b="1" dirty="0"/>
              <a:t>Establishing an Electrically Safe Working Condition: </a:t>
            </a:r>
            <a:r>
              <a:rPr lang="en-US" sz="2400" dirty="0"/>
              <a:t>Energized electrical conductors and circuits parts operating at voltages equal to or greater than 50 volts </a:t>
            </a:r>
            <a:r>
              <a:rPr lang="en-US" sz="2400" b="1" u="sng" dirty="0"/>
              <a:t>shall be put into an electrically safe work condition </a:t>
            </a:r>
            <a:r>
              <a:rPr lang="en-US" sz="2400" dirty="0"/>
              <a:t>before an employee performs work if any of the following conditions  exist:</a:t>
            </a:r>
          </a:p>
          <a:p>
            <a:pPr marL="0" indent="0">
              <a:buNone/>
            </a:pPr>
            <a:endParaRPr lang="en-US" sz="2400" dirty="0"/>
          </a:p>
          <a:p>
            <a:pPr marL="457200" indent="-457200">
              <a:buFont typeface="+mj-lt"/>
              <a:buAutoNum type="arabicPeriod"/>
            </a:pPr>
            <a:r>
              <a:rPr lang="en-US" sz="2400" dirty="0"/>
              <a:t>The employee is within the limited approach boundary.</a:t>
            </a:r>
          </a:p>
          <a:p>
            <a:pPr marL="457200" indent="-457200">
              <a:buFont typeface="+mj-lt"/>
              <a:buAutoNum type="arabicPeriod"/>
            </a:pPr>
            <a:r>
              <a:rPr lang="en-US" sz="2400" dirty="0"/>
              <a:t>The employee interacts with conductors or circuit parts that are not exposed  but an increased likelihood of injury from an exposure to an an arc flash hazard exists. </a:t>
            </a:r>
          </a:p>
          <a:p>
            <a:pPr marL="457200" indent="-457200">
              <a:buFont typeface="+mj-lt"/>
              <a:buAutoNum type="arabicPeriod"/>
            </a:pPr>
            <a:endParaRPr lang="en-US" sz="2400" dirty="0"/>
          </a:p>
          <a:p>
            <a:pPr marL="0" indent="0">
              <a:buNone/>
            </a:pPr>
            <a:endParaRPr lang="en-US" sz="2800" dirty="0"/>
          </a:p>
        </p:txBody>
      </p:sp>
    </p:spTree>
    <p:extLst>
      <p:ext uri="{BB962C8B-B14F-4D97-AF65-F5344CB8AC3E}">
        <p14:creationId xmlns:p14="http://schemas.microsoft.com/office/powerpoint/2010/main" val="512764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5000" y="228601"/>
            <a:ext cx="8610600" cy="6263253"/>
          </a:xfrm>
          <a:prstGeom prst="rect">
            <a:avLst/>
          </a:prstGeom>
          <a:noFill/>
        </p:spPr>
        <p:txBody>
          <a:bodyPr wrap="square" rtlCol="0">
            <a:spAutoFit/>
          </a:bodyPr>
          <a:lstStyle/>
          <a:p>
            <a:pPr algn="ctr"/>
            <a:r>
              <a:rPr lang="en-US" sz="4000" b="1" dirty="0"/>
              <a:t>LockOut TagOut</a:t>
            </a:r>
          </a:p>
          <a:p>
            <a:pPr marL="342900" indent="-342900">
              <a:buFont typeface="Arial" panose="020B0604020202020204" pitchFamily="34" charset="0"/>
              <a:buChar char="•"/>
            </a:pPr>
            <a:r>
              <a:rPr lang="en-US" sz="2400" dirty="0"/>
              <a:t>NFAP70E (2021) Article 120.5 Verification an Electrically Safe Work Condition shall be achieved when performed and verified by the following steps:  </a:t>
            </a:r>
          </a:p>
          <a:p>
            <a:pPr marL="800100" lvl="1" indent="-342900">
              <a:buFont typeface="Arial" panose="020B0604020202020204" pitchFamily="34" charset="0"/>
              <a:buChar char="•"/>
            </a:pPr>
            <a:r>
              <a:rPr lang="en-US" sz="2400" b="1" dirty="0"/>
              <a:t>Determine all possible sources of electrical supply to the equipment</a:t>
            </a:r>
            <a:r>
              <a:rPr lang="en-US" sz="2400" dirty="0"/>
              <a:t>.</a:t>
            </a:r>
          </a:p>
          <a:p>
            <a:pPr marL="1257300" lvl="2" indent="-342900">
              <a:buFont typeface="Arial" panose="020B0604020202020204" pitchFamily="34" charset="0"/>
              <a:buChar char="•"/>
            </a:pPr>
            <a:r>
              <a:rPr lang="en-US" sz="2400" dirty="0"/>
              <a:t>Check applicable drawings, manuals, and diagrams</a:t>
            </a:r>
          </a:p>
          <a:p>
            <a:pPr marL="1257300" lvl="2" indent="-342900">
              <a:buFont typeface="Arial" panose="020B0604020202020204" pitchFamily="34" charset="0"/>
              <a:buChar char="•"/>
            </a:pPr>
            <a:r>
              <a:rPr lang="en-US" sz="2400" dirty="0"/>
              <a:t>Back up systems or generators?</a:t>
            </a:r>
          </a:p>
          <a:p>
            <a:pPr marL="800100" lvl="1" indent="-342900">
              <a:buFont typeface="Arial" panose="020B0604020202020204" pitchFamily="34" charset="0"/>
              <a:buChar char="•"/>
            </a:pPr>
            <a:r>
              <a:rPr lang="en-US" sz="2400" b="1" dirty="0"/>
              <a:t>Properly shutting down the equipment</a:t>
            </a:r>
          </a:p>
          <a:p>
            <a:pPr marL="800100" lvl="1" indent="-342900">
              <a:buFont typeface="Arial" panose="020B0604020202020204" pitchFamily="34" charset="0"/>
              <a:buChar char="•"/>
            </a:pPr>
            <a:r>
              <a:rPr lang="en-US" sz="2400" b="1" dirty="0"/>
              <a:t>Open the disconnecting device (s) for each source with appropriate PPE </a:t>
            </a:r>
          </a:p>
          <a:p>
            <a:pPr marL="1257300" lvl="2" indent="-342900">
              <a:buFont typeface="Arial" panose="020B0604020202020204" pitchFamily="34" charset="0"/>
              <a:buChar char="•"/>
            </a:pPr>
            <a:r>
              <a:rPr lang="en-US" sz="2400" dirty="0"/>
              <a:t>OSHA 1910.147 does not allow you to take credit for </a:t>
            </a:r>
          </a:p>
          <a:p>
            <a:pPr marL="1714500" lvl="3" indent="-342900">
              <a:buFont typeface="Arial" panose="020B0604020202020204" pitchFamily="34" charset="0"/>
              <a:buChar char="•"/>
            </a:pPr>
            <a:r>
              <a:rPr lang="en-US" sz="2400" dirty="0"/>
              <a:t>Interlocks</a:t>
            </a:r>
          </a:p>
          <a:p>
            <a:pPr marL="1714500" lvl="3" indent="-342900">
              <a:buFont typeface="Arial" panose="020B0604020202020204" pitchFamily="34" charset="0"/>
              <a:buChar char="•"/>
            </a:pPr>
            <a:r>
              <a:rPr lang="en-US" sz="2400" dirty="0"/>
              <a:t>Control power fuses</a:t>
            </a:r>
          </a:p>
          <a:p>
            <a:pPr marL="1714500" lvl="3" indent="-342900">
              <a:buFont typeface="Arial" panose="020B0604020202020204" pitchFamily="34" charset="0"/>
              <a:buChar char="•"/>
            </a:pPr>
            <a:r>
              <a:rPr lang="en-US" sz="2400" dirty="0"/>
              <a:t>Control Circuity</a:t>
            </a:r>
          </a:p>
          <a:p>
            <a:pPr marL="1714500" lvl="3" indent="-342900">
              <a:buFont typeface="Arial" panose="020B0604020202020204" pitchFamily="34" charset="0"/>
              <a:buChar char="•"/>
            </a:pPr>
            <a:endParaRPr lang="en-US" sz="2500" dirty="0"/>
          </a:p>
        </p:txBody>
      </p:sp>
      <p:sp>
        <p:nvSpPr>
          <p:cNvPr id="2" name="Slide Number Placeholder 1"/>
          <p:cNvSpPr>
            <a:spLocks noGrp="1"/>
          </p:cNvSpPr>
          <p:nvPr>
            <p:ph type="sldNum" sz="quarter" idx="12"/>
          </p:nvPr>
        </p:nvSpPr>
        <p:spPr/>
        <p:txBody>
          <a:bodyPr/>
          <a:lstStyle/>
          <a:p>
            <a:fld id="{08352158-35FC-4643-BE8F-22D0DE2F6509}" type="slidenum">
              <a:rPr lang="en-US" smtClean="0"/>
              <a:t>45</a:t>
            </a:fld>
            <a:endParaRPr lang="en-US" dirty="0"/>
          </a:p>
        </p:txBody>
      </p:sp>
    </p:spTree>
    <p:extLst>
      <p:ext uri="{BB962C8B-B14F-4D97-AF65-F5344CB8AC3E}">
        <p14:creationId xmlns:p14="http://schemas.microsoft.com/office/powerpoint/2010/main" val="3321895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5000" y="228601"/>
            <a:ext cx="8610600" cy="6263253"/>
          </a:xfrm>
          <a:prstGeom prst="rect">
            <a:avLst/>
          </a:prstGeom>
          <a:noFill/>
        </p:spPr>
        <p:txBody>
          <a:bodyPr wrap="square" rtlCol="0">
            <a:spAutoFit/>
          </a:bodyPr>
          <a:lstStyle/>
          <a:p>
            <a:pPr algn="ctr"/>
            <a:r>
              <a:rPr lang="en-US" sz="4000" b="1" dirty="0"/>
              <a:t>LockOut </a:t>
            </a:r>
            <a:r>
              <a:rPr lang="en-US" sz="4000" b="1" dirty="0" err="1"/>
              <a:t>TagOut</a:t>
            </a:r>
            <a:r>
              <a:rPr lang="en-US" sz="4000" b="1" dirty="0"/>
              <a:t> </a:t>
            </a:r>
            <a:endParaRPr lang="en-US" sz="2800" dirty="0"/>
          </a:p>
          <a:p>
            <a:pPr algn="ctr"/>
            <a:endParaRPr lang="en-US" sz="2400" dirty="0"/>
          </a:p>
          <a:p>
            <a:pPr marL="800100" lvl="1" indent="-342900">
              <a:buFont typeface="Arial" panose="020B0604020202020204" pitchFamily="34" charset="0"/>
              <a:buChar char="•"/>
            </a:pPr>
            <a:r>
              <a:rPr lang="en-US" sz="2400" b="1" dirty="0"/>
              <a:t>Apply lockout/tagout devices</a:t>
            </a:r>
          </a:p>
          <a:p>
            <a:pPr marL="1257300" lvl="2" indent="-342900">
              <a:buFont typeface="Arial" panose="020B0604020202020204" pitchFamily="34" charset="0"/>
              <a:buChar char="•"/>
            </a:pPr>
            <a:r>
              <a:rPr lang="en-US" sz="2400" dirty="0"/>
              <a:t>Attach your lock, lock identifying label and “Danger do not Operate” tag.</a:t>
            </a:r>
          </a:p>
          <a:p>
            <a:pPr marL="1257300" lvl="2" indent="-342900">
              <a:buFont typeface="Arial" panose="020B0604020202020204" pitchFamily="34" charset="0"/>
              <a:buChar char="•"/>
            </a:pPr>
            <a:r>
              <a:rPr lang="en-US" sz="2400" b="1" dirty="0"/>
              <a:t>Release any stored electrical energy or where the possibility of induced voltage apply ground connecting devices.</a:t>
            </a:r>
            <a:endParaRPr lang="en-US" sz="2400" dirty="0"/>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dirty="0"/>
              <a:t>Verify zero-energy</a:t>
            </a:r>
          </a:p>
          <a:p>
            <a:pPr marL="1257300" lvl="2" indent="-342900">
              <a:buFont typeface="Arial" panose="020B0604020202020204" pitchFamily="34" charset="0"/>
              <a:buChar char="•"/>
            </a:pPr>
            <a:r>
              <a:rPr lang="en-US" sz="2400" dirty="0"/>
              <a:t>Use adequately rated contact meter test phase to phase and phase to ground</a:t>
            </a:r>
          </a:p>
          <a:p>
            <a:pPr marL="1257300" lvl="2" indent="-342900">
              <a:buFont typeface="Arial" panose="020B0604020202020204" pitchFamily="34" charset="0"/>
              <a:buChar char="•"/>
            </a:pPr>
            <a:r>
              <a:rPr lang="en-US" sz="2400" u="sng" dirty="0"/>
              <a:t>Before and after </a:t>
            </a:r>
            <a:r>
              <a:rPr lang="en-US" sz="2400" dirty="0"/>
              <a:t>determine that the meter is operating correctly through verification on a known voltage source</a:t>
            </a:r>
          </a:p>
          <a:p>
            <a:pPr marL="1714500" lvl="3" indent="-342900">
              <a:buFont typeface="Arial" panose="020B0604020202020204" pitchFamily="34" charset="0"/>
              <a:buChar char="•"/>
            </a:pPr>
            <a:endParaRPr lang="en-US" sz="2500" dirty="0"/>
          </a:p>
        </p:txBody>
      </p:sp>
      <p:sp>
        <p:nvSpPr>
          <p:cNvPr id="2" name="Slide Number Placeholder 1"/>
          <p:cNvSpPr>
            <a:spLocks noGrp="1"/>
          </p:cNvSpPr>
          <p:nvPr>
            <p:ph type="sldNum" sz="quarter" idx="12"/>
          </p:nvPr>
        </p:nvSpPr>
        <p:spPr/>
        <p:txBody>
          <a:bodyPr/>
          <a:lstStyle/>
          <a:p>
            <a:fld id="{08352158-35FC-4643-BE8F-22D0DE2F6509}" type="slidenum">
              <a:rPr lang="en-US" smtClean="0"/>
              <a:t>46</a:t>
            </a:fld>
            <a:endParaRPr lang="en-US" dirty="0"/>
          </a:p>
        </p:txBody>
      </p:sp>
    </p:spTree>
    <p:extLst>
      <p:ext uri="{BB962C8B-B14F-4D97-AF65-F5344CB8AC3E}">
        <p14:creationId xmlns:p14="http://schemas.microsoft.com/office/powerpoint/2010/main" val="2686219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5000" y="228600"/>
            <a:ext cx="8610600" cy="5570756"/>
          </a:xfrm>
          <a:prstGeom prst="rect">
            <a:avLst/>
          </a:prstGeom>
          <a:noFill/>
        </p:spPr>
        <p:txBody>
          <a:bodyPr wrap="square" rtlCol="0">
            <a:spAutoFit/>
          </a:bodyPr>
          <a:lstStyle/>
          <a:p>
            <a:pPr algn="ctr"/>
            <a:r>
              <a:rPr lang="en-US" sz="4000" b="1" dirty="0"/>
              <a:t>LockOut </a:t>
            </a:r>
            <a:r>
              <a:rPr lang="en-US" sz="4000" b="1" dirty="0" err="1"/>
              <a:t>TagOut</a:t>
            </a:r>
            <a:r>
              <a:rPr lang="en-US" sz="4000" b="1" dirty="0"/>
              <a:t> </a:t>
            </a:r>
            <a:endParaRPr lang="en-US" sz="2800" dirty="0"/>
          </a:p>
          <a:p>
            <a:pPr algn="ctr"/>
            <a:endParaRPr lang="en-US" sz="2800" b="1" dirty="0">
              <a:solidFill>
                <a:srgbClr val="FF0000"/>
              </a:solidFill>
            </a:endParaRPr>
          </a:p>
          <a:p>
            <a:pPr algn="ctr"/>
            <a:r>
              <a:rPr lang="en-US" sz="2400" b="1" dirty="0">
                <a:solidFill>
                  <a:srgbClr val="FF0000"/>
                </a:solidFill>
              </a:rPr>
              <a:t>Perform your service, adjustment or maintenance activity</a:t>
            </a:r>
          </a:p>
          <a:p>
            <a:pPr marL="800100" lvl="1" indent="-342900">
              <a:buFont typeface="Arial" panose="020B0604020202020204" pitchFamily="34" charset="0"/>
              <a:buChar char="•"/>
            </a:pPr>
            <a:endParaRPr lang="en-US" sz="2400" b="1" dirty="0">
              <a:solidFill>
                <a:srgbClr val="FF0000"/>
              </a:solidFill>
            </a:endParaRPr>
          </a:p>
          <a:p>
            <a:pPr marL="800100" lvl="1" indent="-342900">
              <a:buFont typeface="Arial" panose="020B0604020202020204" pitchFamily="34" charset="0"/>
              <a:buChar char="•"/>
            </a:pPr>
            <a:r>
              <a:rPr lang="en-US" sz="2400" b="1" dirty="0"/>
              <a:t>When finished with task:</a:t>
            </a:r>
          </a:p>
          <a:p>
            <a:pPr marL="1257300" lvl="2" indent="-342900">
              <a:buFont typeface="Arial" panose="020B0604020202020204" pitchFamily="34" charset="0"/>
              <a:buChar char="•"/>
            </a:pPr>
            <a:r>
              <a:rPr lang="en-US" sz="2400" dirty="0"/>
              <a:t>Inspect the work area to ensure that nonessential items have been removed</a:t>
            </a:r>
          </a:p>
          <a:p>
            <a:pPr marL="1714500" lvl="3" indent="-342900">
              <a:buFont typeface="Arial" panose="020B0604020202020204" pitchFamily="34" charset="0"/>
              <a:buChar char="•"/>
            </a:pPr>
            <a:r>
              <a:rPr lang="en-US" sz="2400" dirty="0"/>
              <a:t>grounds</a:t>
            </a:r>
          </a:p>
          <a:p>
            <a:pPr marL="1714500" lvl="3" indent="-342900">
              <a:buFont typeface="Arial" panose="020B0604020202020204" pitchFamily="34" charset="0"/>
              <a:buChar char="•"/>
            </a:pPr>
            <a:r>
              <a:rPr lang="en-US" sz="2400" dirty="0"/>
              <a:t>tools</a:t>
            </a:r>
          </a:p>
          <a:p>
            <a:pPr marL="1257300" lvl="2" indent="-342900">
              <a:buFont typeface="Arial" panose="020B0604020202020204" pitchFamily="34" charset="0"/>
              <a:buChar char="•"/>
            </a:pPr>
            <a:r>
              <a:rPr lang="en-US" sz="2400" dirty="0"/>
              <a:t>Check the work area to ensure that all individuals are clear of the area</a:t>
            </a:r>
          </a:p>
          <a:p>
            <a:pPr marL="1257300" lvl="2" indent="-342900">
              <a:buFont typeface="Arial" panose="020B0604020202020204" pitchFamily="34" charset="0"/>
              <a:buChar char="•"/>
            </a:pPr>
            <a:r>
              <a:rPr lang="en-US" sz="2400" dirty="0"/>
              <a:t>Remove your lock and tags</a:t>
            </a:r>
          </a:p>
          <a:p>
            <a:pPr marL="1257300" lvl="2" indent="-342900">
              <a:buFont typeface="Arial" panose="020B0604020202020204" pitchFamily="34" charset="0"/>
              <a:buChar char="•"/>
            </a:pPr>
            <a:r>
              <a:rPr lang="en-US" sz="2400" dirty="0"/>
              <a:t>Notify affected workers that LOTO has been removed</a:t>
            </a:r>
          </a:p>
          <a:p>
            <a:pPr marL="1257300" lvl="2" indent="-342900">
              <a:buFont typeface="Arial" panose="020B0604020202020204" pitchFamily="34" charset="0"/>
              <a:buChar char="•"/>
            </a:pPr>
            <a:r>
              <a:rPr lang="en-US" sz="2400" dirty="0"/>
              <a:t>Re-Energize</a:t>
            </a:r>
            <a:endParaRPr lang="en-US" sz="2500" dirty="0"/>
          </a:p>
        </p:txBody>
      </p:sp>
      <p:sp>
        <p:nvSpPr>
          <p:cNvPr id="2" name="Slide Number Placeholder 1"/>
          <p:cNvSpPr>
            <a:spLocks noGrp="1"/>
          </p:cNvSpPr>
          <p:nvPr>
            <p:ph type="sldNum" sz="quarter" idx="12"/>
          </p:nvPr>
        </p:nvSpPr>
        <p:spPr/>
        <p:txBody>
          <a:bodyPr/>
          <a:lstStyle/>
          <a:p>
            <a:fld id="{08352158-35FC-4643-BE8F-22D0DE2F6509}" type="slidenum">
              <a:rPr lang="en-US" smtClean="0"/>
              <a:t>47</a:t>
            </a:fld>
            <a:endParaRPr lang="en-US" dirty="0"/>
          </a:p>
        </p:txBody>
      </p:sp>
    </p:spTree>
    <p:extLst>
      <p:ext uri="{BB962C8B-B14F-4D97-AF65-F5344CB8AC3E}">
        <p14:creationId xmlns:p14="http://schemas.microsoft.com/office/powerpoint/2010/main" val="2914223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66E2A-6083-8848-D747-155C9A234AD9}"/>
              </a:ext>
            </a:extLst>
          </p:cNvPr>
          <p:cNvPicPr>
            <a:picLocks noChangeAspect="1"/>
          </p:cNvPicPr>
          <p:nvPr/>
        </p:nvPicPr>
        <p:blipFill>
          <a:blip r:embed="rId2"/>
          <a:stretch>
            <a:fillRect/>
          </a:stretch>
        </p:blipFill>
        <p:spPr>
          <a:xfrm>
            <a:off x="3141686" y="914400"/>
            <a:ext cx="5908627" cy="3931920"/>
          </a:xfrm>
          <a:prstGeom prst="rect">
            <a:avLst/>
          </a:prstGeom>
        </p:spPr>
      </p:pic>
    </p:spTree>
    <p:extLst>
      <p:ext uri="{BB962C8B-B14F-4D97-AF65-F5344CB8AC3E}">
        <p14:creationId xmlns:p14="http://schemas.microsoft.com/office/powerpoint/2010/main" val="164055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4525-703E-3993-1164-2ABE792C14F4}"/>
              </a:ext>
            </a:extLst>
          </p:cNvPr>
          <p:cNvSpPr>
            <a:spLocks noGrp="1"/>
          </p:cNvSpPr>
          <p:nvPr>
            <p:ph type="title"/>
          </p:nvPr>
        </p:nvSpPr>
        <p:spPr>
          <a:xfrm>
            <a:off x="76200" y="76200"/>
            <a:ext cx="9144000" cy="1143000"/>
          </a:xfrm>
        </p:spPr>
        <p:txBody>
          <a:bodyPr/>
          <a:lstStyle/>
          <a:p>
            <a:r>
              <a:rPr lang="en-US" dirty="0"/>
              <a:t>Shock injures the body in two ways</a:t>
            </a:r>
          </a:p>
        </p:txBody>
      </p:sp>
      <p:sp>
        <p:nvSpPr>
          <p:cNvPr id="4" name="Content Placeholder 2">
            <a:extLst>
              <a:ext uri="{FF2B5EF4-FFF2-40B4-BE49-F238E27FC236}">
                <a16:creationId xmlns:a16="http://schemas.microsoft.com/office/drawing/2014/main" id="{3E1CB4D3-4C56-2A30-97EE-E0DC8D2A72B7}"/>
              </a:ext>
            </a:extLst>
          </p:cNvPr>
          <p:cNvSpPr>
            <a:spLocks noGrp="1"/>
          </p:cNvSpPr>
          <p:nvPr>
            <p:ph idx="1"/>
          </p:nvPr>
        </p:nvSpPr>
        <p:spPr>
          <a:xfrm>
            <a:off x="457200" y="1828800"/>
            <a:ext cx="4114800" cy="4724400"/>
          </a:xfrm>
          <a:solidFill>
            <a:schemeClr val="accent2">
              <a:lumMod val="20000"/>
              <a:lumOff val="80000"/>
            </a:schemeClr>
          </a:solidFill>
        </p:spPr>
        <p:txBody>
          <a:bodyPr>
            <a:normAutofit/>
          </a:bodyPr>
          <a:lstStyle/>
          <a:p>
            <a:pPr marL="514350" indent="-514350">
              <a:buFont typeface="+mj-lt"/>
              <a:buAutoNum type="arabicPeriod"/>
            </a:pPr>
            <a:r>
              <a:rPr lang="en-US" dirty="0">
                <a:solidFill>
                  <a:schemeClr val="bg1"/>
                </a:solidFill>
              </a:rPr>
              <a:t>Surface Burns</a:t>
            </a:r>
          </a:p>
          <a:p>
            <a:pPr lvl="1"/>
            <a:r>
              <a:rPr lang="en-US" dirty="0">
                <a:solidFill>
                  <a:schemeClr val="bg1"/>
                </a:solidFill>
              </a:rPr>
              <a:t>Caused by entrance &amp; exit of electrical currents though the body</a:t>
            </a:r>
          </a:p>
          <a:p>
            <a:pPr lvl="1"/>
            <a:r>
              <a:rPr lang="en-US" dirty="0">
                <a:solidFill>
                  <a:schemeClr val="bg1"/>
                </a:solidFill>
              </a:rPr>
              <a:t>Can be caused by a very small amount of current</a:t>
            </a:r>
          </a:p>
          <a:p>
            <a:pPr lvl="1"/>
            <a:r>
              <a:rPr lang="en-US" dirty="0">
                <a:solidFill>
                  <a:schemeClr val="bg1"/>
                </a:solidFill>
              </a:rPr>
              <a:t>1</a:t>
            </a:r>
            <a:r>
              <a:rPr lang="en-US" baseline="30000" dirty="0">
                <a:solidFill>
                  <a:schemeClr val="bg1"/>
                </a:solidFill>
              </a:rPr>
              <a:t>st</a:t>
            </a:r>
            <a:r>
              <a:rPr lang="en-US" dirty="0">
                <a:solidFill>
                  <a:schemeClr val="bg1"/>
                </a:solidFill>
              </a:rPr>
              <a:t> degree to 3</a:t>
            </a:r>
            <a:r>
              <a:rPr lang="en-US" baseline="30000" dirty="0">
                <a:solidFill>
                  <a:schemeClr val="bg1"/>
                </a:solidFill>
              </a:rPr>
              <a:t>rd</a:t>
            </a:r>
            <a:r>
              <a:rPr lang="en-US" dirty="0">
                <a:solidFill>
                  <a:schemeClr val="bg1"/>
                </a:solidFill>
              </a:rPr>
              <a:t> degree</a:t>
            </a:r>
          </a:p>
        </p:txBody>
      </p:sp>
      <p:pic>
        <p:nvPicPr>
          <p:cNvPr id="5" name="Picture 4">
            <a:extLst>
              <a:ext uri="{FF2B5EF4-FFF2-40B4-BE49-F238E27FC236}">
                <a16:creationId xmlns:a16="http://schemas.microsoft.com/office/drawing/2014/main" id="{F9FC7676-0C89-38D4-F9EA-405C1873E5AE}"/>
              </a:ext>
            </a:extLst>
          </p:cNvPr>
          <p:cNvPicPr>
            <a:picLocks noChangeAspect="1"/>
          </p:cNvPicPr>
          <p:nvPr/>
        </p:nvPicPr>
        <p:blipFill>
          <a:blip r:embed="rId2"/>
          <a:stretch>
            <a:fillRect/>
          </a:stretch>
        </p:blipFill>
        <p:spPr>
          <a:xfrm>
            <a:off x="7189425" y="1813560"/>
            <a:ext cx="3478575" cy="4754880"/>
          </a:xfrm>
          <a:prstGeom prst="rect">
            <a:avLst/>
          </a:prstGeom>
        </p:spPr>
      </p:pic>
    </p:spTree>
    <p:extLst>
      <p:ext uri="{BB962C8B-B14F-4D97-AF65-F5344CB8AC3E}">
        <p14:creationId xmlns:p14="http://schemas.microsoft.com/office/powerpoint/2010/main" val="2150056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6C58-241C-589E-012B-43A912F8722A}"/>
              </a:ext>
            </a:extLst>
          </p:cNvPr>
          <p:cNvSpPr>
            <a:spLocks noGrp="1"/>
          </p:cNvSpPr>
          <p:nvPr>
            <p:ph type="title"/>
          </p:nvPr>
        </p:nvSpPr>
        <p:spPr>
          <a:xfrm>
            <a:off x="381000" y="190500"/>
            <a:ext cx="9144000" cy="1143000"/>
          </a:xfrm>
        </p:spPr>
        <p:txBody>
          <a:bodyPr/>
          <a:lstStyle/>
          <a:p>
            <a:r>
              <a:rPr lang="en-US" dirty="0"/>
              <a:t>Shock injures the body in two ways</a:t>
            </a:r>
          </a:p>
        </p:txBody>
      </p:sp>
      <p:sp>
        <p:nvSpPr>
          <p:cNvPr id="4" name="Content Placeholder 2">
            <a:extLst>
              <a:ext uri="{FF2B5EF4-FFF2-40B4-BE49-F238E27FC236}">
                <a16:creationId xmlns:a16="http://schemas.microsoft.com/office/drawing/2014/main" id="{EFDFB442-A665-16E4-9CCD-1DA297FA0E30}"/>
              </a:ext>
            </a:extLst>
          </p:cNvPr>
          <p:cNvSpPr txBox="1">
            <a:spLocks noGrp="1"/>
          </p:cNvSpPr>
          <p:nvPr>
            <p:ph idx="1"/>
          </p:nvPr>
        </p:nvSpPr>
        <p:spPr>
          <a:xfrm>
            <a:off x="1524000" y="1828800"/>
            <a:ext cx="9144000" cy="4267200"/>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startAt="2"/>
            </a:pPr>
            <a:r>
              <a:rPr lang="en-US" dirty="0"/>
              <a:t>Internal Tissue Damage</a:t>
            </a:r>
          </a:p>
          <a:p>
            <a:pPr lvl="1"/>
            <a:r>
              <a:rPr lang="en-US" dirty="0"/>
              <a:t>Caused by current flowing through organs of the body</a:t>
            </a:r>
          </a:p>
          <a:p>
            <a:pPr lvl="1"/>
            <a:r>
              <a:rPr lang="en-US" dirty="0"/>
              <a:t>Results in internal heating which can result in significant burns</a:t>
            </a:r>
          </a:p>
          <a:p>
            <a:pPr lvl="1"/>
            <a:r>
              <a:rPr lang="en-US" dirty="0"/>
              <a:t>Can continue for minutes/hours/days after contact</a:t>
            </a:r>
          </a:p>
        </p:txBody>
      </p:sp>
    </p:spTree>
    <p:extLst>
      <p:ext uri="{BB962C8B-B14F-4D97-AF65-F5344CB8AC3E}">
        <p14:creationId xmlns:p14="http://schemas.microsoft.com/office/powerpoint/2010/main" val="1869622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Shock Severity Factors</a:t>
            </a:r>
          </a:p>
        </p:txBody>
      </p:sp>
      <p:sp>
        <p:nvSpPr>
          <p:cNvPr id="3" name="Content Placeholder 2"/>
          <p:cNvSpPr>
            <a:spLocks noGrp="1"/>
          </p:cNvSpPr>
          <p:nvPr>
            <p:ph idx="1"/>
          </p:nvPr>
        </p:nvSpPr>
        <p:spPr/>
        <p:txBody>
          <a:bodyPr>
            <a:normAutofit/>
          </a:bodyPr>
          <a:lstStyle/>
          <a:p>
            <a:r>
              <a:rPr lang="en-US" dirty="0"/>
              <a:t>Shock severity factors depend on:</a:t>
            </a:r>
          </a:p>
          <a:p>
            <a:pPr marL="971550" lvl="1" indent="-514350">
              <a:buFont typeface="+mj-lt"/>
              <a:buAutoNum type="arabicPeriod"/>
            </a:pPr>
            <a:r>
              <a:rPr lang="en-US" b="1" dirty="0"/>
              <a:t>Duration of the shock </a:t>
            </a:r>
            <a:r>
              <a:rPr lang="en-US" dirty="0"/>
              <a:t>– longer is worse</a:t>
            </a:r>
          </a:p>
          <a:p>
            <a:pPr marL="971550" lvl="1" indent="-514350">
              <a:buFont typeface="+mj-lt"/>
              <a:buAutoNum type="arabicPeriod"/>
            </a:pPr>
            <a:r>
              <a:rPr lang="en-US" b="1" dirty="0"/>
              <a:t>Magnitude of the shock </a:t>
            </a:r>
            <a:r>
              <a:rPr lang="en-US" dirty="0"/>
              <a:t>– higher current is worse</a:t>
            </a:r>
          </a:p>
          <a:p>
            <a:pPr marL="971550" lvl="1" indent="-514350">
              <a:buFont typeface="+mj-lt"/>
              <a:buAutoNum type="arabicPeriod"/>
            </a:pPr>
            <a:r>
              <a:rPr lang="en-US" b="1" dirty="0"/>
              <a:t>Path of current flow </a:t>
            </a:r>
            <a:r>
              <a:rPr lang="en-US" dirty="0"/>
              <a:t>– through the heart is worse</a:t>
            </a:r>
          </a:p>
          <a:p>
            <a:pPr marL="971550" lvl="1" indent="-514350">
              <a:buFont typeface="+mj-lt"/>
              <a:buAutoNum type="arabicPeriod"/>
            </a:pPr>
            <a:endParaRPr lang="en-US" dirty="0"/>
          </a:p>
          <a:p>
            <a:pPr marL="457200" lvl="1" indent="0">
              <a:buNone/>
            </a:pPr>
            <a:r>
              <a:rPr lang="en-US" b="1" dirty="0"/>
              <a:t>Note: </a:t>
            </a:r>
            <a:r>
              <a:rPr lang="en-US" dirty="0"/>
              <a:t>AC and DC are both considered hazardous, however AC disrupts the rhythm of the heart and is considered significantly more dangerous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08352158-35FC-4643-BE8F-22D0DE2F6509}" type="slidenum">
              <a:rPr lang="en-US" smtClean="0"/>
              <a:t>7</a:t>
            </a:fld>
            <a:endParaRPr lang="en-US" dirty="0"/>
          </a:p>
        </p:txBody>
      </p:sp>
    </p:spTree>
    <p:extLst>
      <p:ext uri="{BB962C8B-B14F-4D97-AF65-F5344CB8AC3E}">
        <p14:creationId xmlns:p14="http://schemas.microsoft.com/office/powerpoint/2010/main" val="2389988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Charles Dalziel</a:t>
            </a:r>
          </a:p>
        </p:txBody>
      </p:sp>
      <p:sp>
        <p:nvSpPr>
          <p:cNvPr id="5" name="Content Placeholder 4"/>
          <p:cNvSpPr>
            <a:spLocks noGrp="1"/>
          </p:cNvSpPr>
          <p:nvPr>
            <p:ph sz="half" idx="1"/>
          </p:nvPr>
        </p:nvSpPr>
        <p:spPr>
          <a:xfrm>
            <a:off x="5867400" y="1485901"/>
            <a:ext cx="4038600" cy="4525963"/>
          </a:xfrm>
        </p:spPr>
        <p:txBody>
          <a:bodyPr>
            <a:normAutofit lnSpcReduction="10000"/>
          </a:bodyPr>
          <a:lstStyle/>
          <a:p>
            <a:r>
              <a:rPr lang="en-US" dirty="0"/>
              <a:t>Invented the Ground Fault Circuit Interrupter (GFCI)</a:t>
            </a:r>
          </a:p>
          <a:p>
            <a:r>
              <a:rPr lang="en-US" dirty="0"/>
              <a:t>Professor of Electrical Engineering &amp; Computer Sciences at UC Berkeley</a:t>
            </a:r>
          </a:p>
          <a:p>
            <a:r>
              <a:rPr lang="en-US" dirty="0"/>
              <a:t>Studied effects of electricity on animals &amp; humans</a:t>
            </a:r>
          </a:p>
          <a:p>
            <a:r>
              <a:rPr lang="en-US" dirty="0"/>
              <a:t>1904 – 1986</a:t>
            </a:r>
          </a:p>
          <a:p>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667000" y="1558405"/>
            <a:ext cx="2876190" cy="4380952"/>
          </a:xfrm>
        </p:spPr>
      </p:pic>
      <p:sp>
        <p:nvSpPr>
          <p:cNvPr id="3" name="Slide Number Placeholder 2"/>
          <p:cNvSpPr>
            <a:spLocks noGrp="1"/>
          </p:cNvSpPr>
          <p:nvPr>
            <p:ph type="sldNum" sz="quarter" idx="12"/>
          </p:nvPr>
        </p:nvSpPr>
        <p:spPr/>
        <p:txBody>
          <a:bodyPr/>
          <a:lstStyle/>
          <a:p>
            <a:fld id="{08352158-35FC-4643-BE8F-22D0DE2F6509}" type="slidenum">
              <a:rPr lang="en-US" smtClean="0"/>
              <a:t>8</a:t>
            </a:fld>
            <a:endParaRPr lang="en-US" dirty="0"/>
          </a:p>
        </p:txBody>
      </p:sp>
    </p:spTree>
    <p:extLst>
      <p:ext uri="{BB962C8B-B14F-4D97-AF65-F5344CB8AC3E}">
        <p14:creationId xmlns:p14="http://schemas.microsoft.com/office/powerpoint/2010/main" val="700930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92" y="322686"/>
            <a:ext cx="2819401" cy="29917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66700" y="90487"/>
            <a:ext cx="8229600" cy="533400"/>
          </a:xfrm>
        </p:spPr>
        <p:txBody>
          <a:bodyPr>
            <a:normAutofit fontScale="90000"/>
          </a:bodyPr>
          <a:lstStyle/>
          <a:p>
            <a:pPr algn="l"/>
            <a:r>
              <a:rPr lang="en-US" dirty="0"/>
              <a:t>  Charles Dalziel’s Method</a:t>
            </a:r>
          </a:p>
        </p:txBody>
      </p:sp>
      <p:sp>
        <p:nvSpPr>
          <p:cNvPr id="5" name="Content Placeholder 4"/>
          <p:cNvSpPr>
            <a:spLocks noGrp="1"/>
          </p:cNvSpPr>
          <p:nvPr>
            <p:ph sz="half" idx="1"/>
          </p:nvPr>
        </p:nvSpPr>
        <p:spPr>
          <a:xfrm>
            <a:off x="1905000" y="1143000"/>
            <a:ext cx="4953000" cy="5334000"/>
          </a:xfrm>
        </p:spPr>
        <p:txBody>
          <a:bodyPr>
            <a:normAutofit fontScale="92500" lnSpcReduction="10000"/>
          </a:bodyPr>
          <a:lstStyle/>
          <a:p>
            <a:r>
              <a:rPr lang="en-US" dirty="0"/>
              <a:t>Used healthy human subjects </a:t>
            </a:r>
          </a:p>
          <a:p>
            <a:r>
              <a:rPr lang="en-US" dirty="0"/>
              <a:t>Held copper wire with one hand and placed other hand on grounded brass plate</a:t>
            </a:r>
          </a:p>
          <a:p>
            <a:r>
              <a:rPr lang="en-US" dirty="0"/>
              <a:t>Current sent through the body, in increased doses, until the subject could no longer hold the plate</a:t>
            </a:r>
          </a:p>
          <a:p>
            <a:r>
              <a:rPr lang="en-US" dirty="0"/>
              <a:t>Assistants then held subject’s hands on brass plates until they could no longer drop the wire = no let go threshold</a:t>
            </a:r>
          </a:p>
          <a:p>
            <a:r>
              <a:rPr lang="en-US" dirty="0"/>
              <a:t>Experiment was repeated on dogs, pigs, calves and sheep</a:t>
            </a:r>
          </a:p>
        </p:txBody>
      </p:sp>
      <p:sp>
        <p:nvSpPr>
          <p:cNvPr id="4" name="Slide Number Placeholder 3"/>
          <p:cNvSpPr>
            <a:spLocks noGrp="1"/>
          </p:cNvSpPr>
          <p:nvPr>
            <p:ph type="sldNum" sz="quarter" idx="4294967295"/>
          </p:nvPr>
        </p:nvSpPr>
        <p:spPr>
          <a:xfrm>
            <a:off x="8077200" y="6356351"/>
            <a:ext cx="2133600" cy="365125"/>
          </a:xfrm>
          <a:prstGeom prst="rect">
            <a:avLst/>
          </a:prstGeom>
        </p:spPr>
        <p:txBody>
          <a:bodyPr/>
          <a:lstStyle/>
          <a:p>
            <a:r>
              <a:rPr lang="en-US" dirty="0"/>
              <a:t>ELC200, </a:t>
            </a:r>
            <a:fld id="{A6496082-7419-4AC3-942E-61CFB5E1B5F4}" type="slidenum">
              <a:rPr lang="en-US" smtClean="0"/>
              <a:pPr/>
              <a:t>9</a:t>
            </a:fld>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3748088"/>
            <a:ext cx="3265968" cy="30194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Oval 5"/>
          <p:cNvSpPr/>
          <p:nvPr/>
        </p:nvSpPr>
        <p:spPr>
          <a:xfrm>
            <a:off x="8763000" y="5257800"/>
            <a:ext cx="457200" cy="45720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921126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1683</Words>
  <Application>Microsoft Office PowerPoint</Application>
  <PresentationFormat>Widescreen</PresentationFormat>
  <Paragraphs>244</Paragraphs>
  <Slides>48</Slides>
  <Notes>13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Aptos</vt:lpstr>
      <vt:lpstr>Aptos Display</vt:lpstr>
      <vt:lpstr>Arial</vt:lpstr>
      <vt:lpstr>Wingdings</vt:lpstr>
      <vt:lpstr>Wingdings 3</vt:lpstr>
      <vt:lpstr>Office Theme</vt:lpstr>
      <vt:lpstr>NFPA 70E</vt:lpstr>
      <vt:lpstr>Types of Electrical Hazards</vt:lpstr>
      <vt:lpstr>Shock Hazard Thresholds</vt:lpstr>
      <vt:lpstr>Effects of Shock</vt:lpstr>
      <vt:lpstr>Shock injures the body in two ways</vt:lpstr>
      <vt:lpstr>Shock injures the body in two ways</vt:lpstr>
      <vt:lpstr>Shock Severity Factors</vt:lpstr>
      <vt:lpstr>Charles Dalziel</vt:lpstr>
      <vt:lpstr>  Charles Dalziel’s Method</vt:lpstr>
      <vt:lpstr>Dalziel on DC </vt:lpstr>
      <vt:lpstr> Levels of Concern AC</vt:lpstr>
      <vt:lpstr>AC Shock Approach Boundary Table </vt:lpstr>
      <vt:lpstr>DC Shock Approach Boundary Table</vt:lpstr>
      <vt:lpstr>Where does Energized Work Start?</vt:lpstr>
      <vt:lpstr>Boundary's</vt:lpstr>
      <vt:lpstr>Arc Flash Risk</vt:lpstr>
      <vt:lpstr>Arc-Flash</vt:lpstr>
      <vt:lpstr>Arc Flash…slow mo</vt:lpstr>
      <vt:lpstr>Arc Flash While Racking Breaker</vt:lpstr>
      <vt:lpstr>Three Factors Affecting Arc Energy</vt:lpstr>
      <vt:lpstr>Burns from the Arc</vt:lpstr>
      <vt:lpstr>Warning</vt:lpstr>
      <vt:lpstr>First and second degree burn.</vt:lpstr>
      <vt:lpstr>3rd and 4th degree burns. </vt:lpstr>
      <vt:lpstr>Injury that happened to a friend of mine.</vt:lpstr>
      <vt:lpstr>New breaker</vt:lpstr>
      <vt:lpstr>Circuit breaker that had an arc flash</vt:lpstr>
      <vt:lpstr>Left hand</vt:lpstr>
      <vt:lpstr>Right hand</vt:lpstr>
      <vt:lpstr>Right hand cleaned up. </vt:lpstr>
      <vt:lpstr>Following the hierarchy of Control</vt:lpstr>
      <vt:lpstr>PowerPoint Presentation</vt:lpstr>
      <vt:lpstr>PowerPoint Presentation</vt:lpstr>
      <vt:lpstr>Finger Safe Terminals</vt:lpstr>
      <vt:lpstr>Lock Out Tag Out = Establishing an Electrically Safe Work Condition</vt:lpstr>
      <vt:lpstr>The last line of defense!</vt:lpstr>
      <vt:lpstr>Rubber Insulating Gloves (shock) </vt:lpstr>
      <vt:lpstr>What class is it?</vt:lpstr>
      <vt:lpstr>PPE for Shock</vt:lpstr>
      <vt:lpstr>Zero Energy Verification- Meters</vt:lpstr>
      <vt:lpstr> What Safe Work Practices Protect You from Arc-Flash Injuries?</vt:lpstr>
      <vt:lpstr> What Safe Work Practices Protect You from Shock Injuries?</vt:lpstr>
      <vt:lpstr>LOCK OUT TAG OUT</vt:lpstr>
      <vt:lpstr>LockOut TagOut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Eugene Santiago</dc:creator>
  <cp:lastModifiedBy>Eugene Santiago</cp:lastModifiedBy>
  <cp:revision>1</cp:revision>
  <dcterms:created xsi:type="dcterms:W3CDTF">2024-08-21T02:21:50Z</dcterms:created>
  <dcterms:modified xsi:type="dcterms:W3CDTF">2024-08-21T02:23:49Z</dcterms:modified>
</cp:coreProperties>
</file>